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89" r:id="rId2"/>
    <p:sldId id="290" r:id="rId3"/>
    <p:sldId id="256" r:id="rId4"/>
    <p:sldId id="268" r:id="rId5"/>
    <p:sldId id="270" r:id="rId6"/>
    <p:sldId id="271" r:id="rId7"/>
    <p:sldId id="274" r:id="rId8"/>
    <p:sldId id="275" r:id="rId9"/>
    <p:sldId id="276" r:id="rId10"/>
    <p:sldId id="286" r:id="rId11"/>
    <p:sldId id="257" r:id="rId12"/>
    <p:sldId id="285" r:id="rId13"/>
    <p:sldId id="260" r:id="rId14"/>
    <p:sldId id="265" r:id="rId15"/>
    <p:sldId id="287" r:id="rId16"/>
    <p:sldId id="288" r:id="rId17"/>
    <p:sldId id="295" r:id="rId18"/>
    <p:sldId id="291" r:id="rId19"/>
    <p:sldId id="296" r:id="rId20"/>
    <p:sldId id="297" r:id="rId21"/>
    <p:sldId id="281" r:id="rId22"/>
    <p:sldId id="298" r:id="rId23"/>
    <p:sldId id="299" r:id="rId24"/>
    <p:sldId id="29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93" autoAdjust="0"/>
    <p:restoredTop sz="93734" autoAdjust="0"/>
  </p:normalViewPr>
  <p:slideViewPr>
    <p:cSldViewPr>
      <p:cViewPr varScale="1">
        <p:scale>
          <a:sx n="48" d="100"/>
          <a:sy n="48" d="100"/>
        </p:scale>
        <p:origin x="-4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6"/>
    </p:cViewPr>
  </p:sorterViewPr>
  <p:notesViewPr>
    <p:cSldViewPr>
      <p:cViewPr varScale="1">
        <p:scale>
          <a:sx n="39" d="100"/>
          <a:sy n="39" d="100"/>
        </p:scale>
        <p:origin x="-2238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9.emf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345E2-213C-4967-9178-5263A3933EDE}" type="datetimeFigureOut">
              <a:rPr lang="en-US" smtClean="0"/>
              <a:t>7/20/2010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EE228-4B55-41EE-B26C-C8EA4969D0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E4373C2-CCAD-4BC6-854B-8123F52D3166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196697E-B1C1-4B9F-9F02-75A4797B3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3298AA-0DB2-4FF7-87DC-71359C02A8D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2D6AD4-AE74-4ABA-A080-6746245373C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0F45DD-EB1F-4C4A-A7EA-709DE530CA0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3FE75D-9148-4EE6-AD54-8D3925722E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1DE346-84E8-4EB4-BC87-04FE68E71C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7A9EF-4CCA-4715-B576-A0AD07150F0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6BABE3-C047-44B1-8BCA-9944DF40FF1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B8D246-FF01-4198-A930-C84664752C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E513EB-3180-4441-B886-9EC99032D36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0ABC1C-9467-4CCC-B1D7-C424FB75A6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6E238-8B0D-4FEE-A7DB-158BEBEB39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A830B4-D2CC-456C-ACD8-56431545850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AF4E-95F5-4E4D-9190-65C9AF7F1DEB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1CDC7A5-3FC9-4981-810E-F8AF86ACB8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 sz="4400"/>
            </a:lvl1pPr>
            <a:lvl2pPr>
              <a:defRPr sz="3600"/>
            </a:lvl2pPr>
            <a:lvl3pPr>
              <a:defRPr sz="2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B4F89-D1AF-4E41-A9AD-54D49F54D203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EC684-B08B-4F6B-9101-1B6A1D643E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>
        <p:tmplLst>
          <p:tmpl lvl="1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4031E-9A38-400A-A516-7DFC56686031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D766B08-813B-4833-BC2E-F88BD6A6D9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AB712-58D6-42C8-AB57-56405D9B59F8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75049-BEB3-41FF-BB58-E89B859E00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8476C-E4D3-4AC6-BA5F-3F822ED8662B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32AB496-49AB-4089-AB25-8F713A18B3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3AF7-676E-466F-A100-F9304C5A322A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043FE-2CEE-4E73-AF23-57398012AD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C475C-0FA0-4A76-B3C4-6A91281F7E09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D4CAA8-1213-46A9-A62A-4F531694E4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10D251A-54B6-4D7C-98F7-6E6B2F0806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CB5A2-DB01-4C02-9488-EBB820EC6B80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8728C-AC9D-4FDF-BD93-52CBC9EC3B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AFBCB-5EC6-41ED-8BA4-DA7E3B4C54CB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3E56F-0A2A-45D2-B624-0E64D6D20818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0656C-3A1C-4F44-B6FC-784141A53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D03F2-C47F-48FB-960E-CF5503039C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AF7DC-C98F-40C4-B378-F699DE63F6EA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4D72176-EBE8-4B81-9D81-9470F8B1EFFC}" type="datetimeFigureOut">
              <a:rPr lang="en-US"/>
              <a:pPr>
                <a:defRPr/>
              </a:pPr>
              <a:t>7/20/2010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2B4399-8004-4C52-8925-79FD163A00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10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21stcenturyskills.org/route21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y%20Videos/RealPlayer%20Downloads/2008%20Latest%20Edition%20-%20Did%20You%20Know%203.0%20-%20From%20Meeting%20in%20Rome%20this%20Year.fl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4.png"/><Relationship Id="rId18" Type="http://schemas.openxmlformats.org/officeDocument/2006/relationships/oleObject" Target="../embeddings/oleObject7.bin"/><Relationship Id="rId26" Type="http://schemas.openxmlformats.org/officeDocument/2006/relationships/image" Target="../media/image32.jpeg"/><Relationship Id="rId3" Type="http://schemas.openxmlformats.org/officeDocument/2006/relationships/image" Target="../media/image16.jpeg"/><Relationship Id="rId21" Type="http://schemas.openxmlformats.org/officeDocument/2006/relationships/image" Target="../media/image28.jpeg"/><Relationship Id="rId34" Type="http://schemas.openxmlformats.org/officeDocument/2006/relationships/image" Target="../media/image40.jpeg"/><Relationship Id="rId7" Type="http://schemas.openxmlformats.org/officeDocument/2006/relationships/image" Target="../media/image19.jpeg"/><Relationship Id="rId12" Type="http://schemas.openxmlformats.org/officeDocument/2006/relationships/image" Target="../media/image23.png"/><Relationship Id="rId17" Type="http://schemas.openxmlformats.org/officeDocument/2006/relationships/oleObject" Target="../embeddings/oleObject6.bin"/><Relationship Id="rId25" Type="http://schemas.openxmlformats.org/officeDocument/2006/relationships/image" Target="../media/image31.jpeg"/><Relationship Id="rId33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27.png"/><Relationship Id="rId29" Type="http://schemas.openxmlformats.org/officeDocument/2006/relationships/image" Target="../media/image35.jpe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jpeg"/><Relationship Id="rId11" Type="http://schemas.openxmlformats.org/officeDocument/2006/relationships/image" Target="../media/image22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5" Type="http://schemas.openxmlformats.org/officeDocument/2006/relationships/oleObject" Target="../embeddings/oleObject3.bin"/><Relationship Id="rId15" Type="http://schemas.openxmlformats.org/officeDocument/2006/relationships/image" Target="../media/image26.png"/><Relationship Id="rId23" Type="http://schemas.openxmlformats.org/officeDocument/2006/relationships/image" Target="../media/image29.jpeg"/><Relationship Id="rId28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oleObject" Target="../embeddings/oleObject8.bin"/><Relationship Id="rId31" Type="http://schemas.openxmlformats.org/officeDocument/2006/relationships/image" Target="../media/image37.jpeg"/><Relationship Id="rId4" Type="http://schemas.openxmlformats.org/officeDocument/2006/relationships/image" Target="../media/image17.jpe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33.jpeg"/><Relationship Id="rId30" Type="http://schemas.openxmlformats.org/officeDocument/2006/relationships/image" Target="../media/image36.jpeg"/><Relationship Id="rId35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prejean@nea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hjumpstart.org/NationalEducatorConference.ht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Roger.poling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Roger Poling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Iowa </a:t>
            </a:r>
            <a:r>
              <a:rPr lang="en-US" dirty="0" err="1" smtClean="0"/>
              <a:t>Jump$tart</a:t>
            </a:r>
            <a:r>
              <a:rPr lang="en-US" dirty="0" smtClean="0"/>
              <a:t> conference</a:t>
            </a:r>
          </a:p>
          <a:p>
            <a:pPr>
              <a:defRPr/>
            </a:pPr>
            <a:r>
              <a:rPr lang="en-US" dirty="0" smtClean="0"/>
              <a:t>July 2010</a:t>
            </a:r>
            <a:endParaRPr lang="en-US" dirty="0"/>
          </a:p>
        </p:txBody>
      </p:sp>
      <p:sp>
        <p:nvSpPr>
          <p:cNvPr id="1638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Lessons Learned at National Conference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Preview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smtClean="0"/>
              <a:t>What We Teach </a:t>
            </a:r>
          </a:p>
          <a:p>
            <a:r>
              <a:rPr lang="en-US" smtClean="0"/>
              <a:t>Why We Teach It</a:t>
            </a:r>
          </a:p>
          <a:p>
            <a:r>
              <a:rPr lang="en-US" smtClean="0"/>
              <a:t>Who Should Teach It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429000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err="1" smtClean="0">
                <a:solidFill>
                  <a:schemeClr val="tx1"/>
                </a:solidFill>
              </a:rPr>
              <a:t>Jump$tart</a:t>
            </a:r>
            <a:r>
              <a:rPr lang="en-US" sz="2800" dirty="0" smtClean="0">
                <a:solidFill>
                  <a:schemeClr val="tx1"/>
                </a:solidFill>
              </a:rPr>
              <a:t> National Financial Literacy Conference for Educators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November 7, 2009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Washington, DC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>
                <a:solidFill>
                  <a:schemeClr val="tx1"/>
                </a:solidFill>
              </a:rPr>
              <a:t>Barbara Kapinus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>
                <a:solidFill>
                  <a:schemeClr val="tx1"/>
                </a:solidFill>
              </a:rPr>
              <a:t>Sr. Policy analyst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>
                <a:solidFill>
                  <a:schemeClr val="tx1"/>
                </a:solidFill>
              </a:rPr>
              <a:t>National Education Association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8435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Advocating for Financial Literacy Education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5"/>
          <p:cNvSpPr>
            <a:spLocks noGrp="1"/>
          </p:cNvSpPr>
          <p:nvPr>
            <p:ph type="title"/>
          </p:nvPr>
        </p:nvSpPr>
        <p:spPr>
          <a:xfrm>
            <a:off x="3000375" y="5715000"/>
            <a:ext cx="5867400" cy="533400"/>
          </a:xfrm>
        </p:spPr>
        <p:txBody>
          <a:bodyPr/>
          <a:lstStyle/>
          <a:p>
            <a:pPr algn="ctr" eaLnBrk="1" hangingPunct="1"/>
            <a:r>
              <a:rPr lang="en-US" smtClean="0"/>
              <a:t>21</a:t>
            </a:r>
            <a:r>
              <a:rPr lang="en-US" baseline="30000" smtClean="0"/>
              <a:t>st</a:t>
            </a:r>
            <a:r>
              <a:rPr lang="en-US" smtClean="0"/>
              <a:t> Century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en-US" b="1" dirty="0" smtClean="0"/>
              <a:t>Subjects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World languages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Arts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Mathematics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Economics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Science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Geography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History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Government and Civics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	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21st Century Themes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Global awareness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Financial, economic, business and entrepreneurial literacy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Civic literacy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Health literacy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143250" y="1066800"/>
          <a:ext cx="5580063" cy="4056063"/>
        </p:xfrm>
        <a:graphic>
          <a:graphicData uri="http://schemas.openxmlformats.org/presentationml/2006/ole">
            <p:oleObj spid="_x0000_s1026" name="Photo Editor Photo" r:id="rId4" imgW="9866667" imgH="7171429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5"/>
          <p:cNvSpPr>
            <a:spLocks noGrp="1"/>
          </p:cNvSpPr>
          <p:nvPr>
            <p:ph type="title"/>
          </p:nvPr>
        </p:nvSpPr>
        <p:spPr>
          <a:xfrm>
            <a:off x="3000375" y="5715000"/>
            <a:ext cx="5867400" cy="533400"/>
          </a:xfrm>
        </p:spPr>
        <p:txBody>
          <a:bodyPr/>
          <a:lstStyle/>
          <a:p>
            <a:pPr algn="ctr" eaLnBrk="1" hangingPunct="1"/>
            <a:r>
              <a:rPr lang="en-US" smtClean="0"/>
              <a:t>21</a:t>
            </a:r>
            <a:r>
              <a:rPr lang="en-US" baseline="30000" smtClean="0"/>
              <a:t>st</a:t>
            </a:r>
            <a:r>
              <a:rPr lang="en-US" smtClean="0"/>
              <a:t> Century Content</a:t>
            </a:r>
          </a:p>
        </p:txBody>
      </p:sp>
      <p:sp>
        <p:nvSpPr>
          <p:cNvPr id="2052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b="1" smtClean="0"/>
          </a:p>
          <a:p>
            <a:pPr eaLnBrk="1" hangingPunct="1"/>
            <a:r>
              <a:rPr lang="en-US" b="1" smtClean="0"/>
              <a:t>ICT Literacy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Collaboration Skills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Critical Thinking &amp; Problem Solving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Creativity and Innovation Skills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</a:rPr>
              <a:t>Life and Career Skills</a:t>
            </a:r>
          </a:p>
          <a:p>
            <a:pPr eaLnBrk="1" hangingPunct="1">
              <a:spcAft>
                <a:spcPct val="0"/>
              </a:spcAft>
            </a:pPr>
            <a:r>
              <a:rPr lang="en-US" smtClean="0"/>
              <a:t>	</a:t>
            </a:r>
          </a:p>
          <a:p>
            <a:pPr eaLnBrk="1" hangingPunct="1">
              <a:spcAft>
                <a:spcPct val="0"/>
              </a:spcAft>
            </a:pPr>
            <a:r>
              <a:rPr lang="en-US" b="1" smtClean="0"/>
              <a:t>Support Structures</a:t>
            </a:r>
          </a:p>
          <a:p>
            <a:pPr eaLnBrk="1" hangingPunct="1">
              <a:spcAft>
                <a:spcPct val="0"/>
              </a:spcAft>
            </a:pPr>
            <a:endParaRPr lang="en-US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143250" y="1066800"/>
          <a:ext cx="5580063" cy="4056063"/>
        </p:xfrm>
        <a:graphic>
          <a:graphicData uri="http://schemas.openxmlformats.org/presentationml/2006/ole">
            <p:oleObj spid="_x0000_s2050" name="Photo Editor Photo" r:id="rId4" imgW="9866667" imgH="7171429" progId="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905000"/>
            <a:ext cx="2438400" cy="4343400"/>
          </a:xfrm>
        </p:spPr>
        <p:txBody>
          <a:bodyPr/>
          <a:lstStyle/>
          <a:p>
            <a:pPr eaLnBrk="1" hangingPunct="1"/>
            <a:r>
              <a:rPr lang="en-US" sz="2400" smtClean="0"/>
              <a:t>A one-stop-shop for 21st century skills-related information, resources and community tools. </a:t>
            </a:r>
          </a:p>
        </p:txBody>
      </p:sp>
      <p:pic>
        <p:nvPicPr>
          <p:cNvPr id="19459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838200"/>
            <a:ext cx="49545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3124200" y="5715000"/>
            <a:ext cx="563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eorgia" pitchFamily="18" charset="0"/>
              </a:rPr>
              <a:t>http://www.21stcenturyskills.org/route21/index.php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4"/>
          <p:cNvSpPr>
            <a:spLocks noGrp="1"/>
          </p:cNvSpPr>
          <p:nvPr>
            <p:ph idx="4294967295"/>
          </p:nvPr>
        </p:nvSpPr>
        <p:spPr>
          <a:xfrm>
            <a:off x="990600" y="1752600"/>
            <a:ext cx="7162800" cy="41148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6000" smtClean="0"/>
              <a:t>In education, the questions we ask are very important.</a:t>
            </a:r>
            <a:endParaRPr lang="en-US" sz="66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2" descr="RTM_collabo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5029200"/>
            <a:ext cx="3657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2362200" y="3276600"/>
            <a:ext cx="6324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critical thinkers and problem solvers?</a:t>
            </a:r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2895600" y="19812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globally aware?</a:t>
            </a:r>
          </a:p>
        </p:txBody>
      </p:sp>
      <p:sp>
        <p:nvSpPr>
          <p:cNvPr id="230407" name="Rectangle 7"/>
          <p:cNvSpPr>
            <a:spLocks noChangeArrowheads="1"/>
          </p:cNvSpPr>
          <p:nvPr/>
        </p:nvSpPr>
        <p:spPr bwMode="auto">
          <a:xfrm>
            <a:off x="1066800" y="43434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self-directed?</a:t>
            </a: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304800" y="5105400"/>
            <a:ext cx="434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good collaborators?</a:t>
            </a:r>
          </a:p>
        </p:txBody>
      </p:sp>
      <p:pic>
        <p:nvPicPr>
          <p:cNvPr id="21511" name="Picture 20" descr="world_map_seq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752600"/>
            <a:ext cx="197008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itle 10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endParaRPr lang="en-US" smtClean="0">
              <a:solidFill>
                <a:srgbClr val="7B9899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0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build="p"/>
      <p:bldP spid="230406" grpId="0" build="p"/>
      <p:bldP spid="230407" grpId="0" build="p"/>
      <p:bldP spid="23040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304800" y="1600200"/>
            <a:ext cx="518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information and technology literate?</a:t>
            </a:r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914400" y="2743200"/>
            <a:ext cx="274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flexible and adaptable?</a:t>
            </a:r>
          </a:p>
        </p:txBody>
      </p:sp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3124200" y="3810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innovative?</a:t>
            </a:r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1295400" y="4953000"/>
            <a:ext cx="3276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Are our students effective communicators?</a:t>
            </a:r>
          </a:p>
        </p:txBody>
      </p:sp>
      <p:pic>
        <p:nvPicPr>
          <p:cNvPr id="22534" name="Picture 30" descr="SETDA_little girl at compu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752600"/>
            <a:ext cx="25908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31" descr="SETDA_boy presenting"/>
          <p:cNvPicPr>
            <a:picLocks noChangeAspect="1" noChangeArrowheads="1"/>
          </p:cNvPicPr>
          <p:nvPr/>
        </p:nvPicPr>
        <p:blipFill>
          <a:blip r:embed="rId4" cstate="print"/>
          <a:srcRect l="4494"/>
          <a:stretch>
            <a:fillRect/>
          </a:stretch>
        </p:blipFill>
        <p:spPr bwMode="auto">
          <a:xfrm>
            <a:off x="6324600" y="4343400"/>
            <a:ext cx="24384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1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1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1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1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8" grpId="0" build="p"/>
      <p:bldP spid="231429" grpId="0" build="p"/>
      <p:bldP spid="231430" grpId="0" build="p"/>
      <p:bldP spid="23143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382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Rationales for Financial Literacy Education</a:t>
            </a:r>
            <a:endParaRPr lang="en-US" sz="3200" dirty="0"/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8504238" cy="4422775"/>
          </a:xfrm>
        </p:spPr>
        <p:txBody>
          <a:bodyPr/>
          <a:lstStyle/>
          <a:p>
            <a:r>
              <a:rPr lang="en-US" sz="2800" smtClean="0"/>
              <a:t>21st Century Skill</a:t>
            </a:r>
          </a:p>
          <a:p>
            <a:endParaRPr lang="en-US" sz="2800" smtClean="0"/>
          </a:p>
          <a:p>
            <a:r>
              <a:rPr lang="en-US" sz="2800" smtClean="0"/>
              <a:t>Incorporates  other 21</a:t>
            </a:r>
            <a:r>
              <a:rPr lang="en-US" sz="2800" baseline="30000" smtClean="0"/>
              <a:t>st</a:t>
            </a:r>
            <a:r>
              <a:rPr lang="en-US" sz="2800" smtClean="0"/>
              <a:t> century  (transdisciplinary) skills</a:t>
            </a:r>
          </a:p>
          <a:p>
            <a:pPr>
              <a:buFont typeface="Wingdings 2" pitchFamily="18" charset="2"/>
              <a:buNone/>
            </a:pPr>
            <a:endParaRPr lang="en-US" sz="2800" smtClean="0"/>
          </a:p>
          <a:p>
            <a:r>
              <a:rPr lang="en-US" sz="2800" smtClean="0"/>
              <a:t>Important in order to provide access and close the financial achievement gaps</a:t>
            </a:r>
          </a:p>
          <a:p>
            <a:endParaRPr lang="en-US" sz="2800" smtClean="0"/>
          </a:p>
          <a:p>
            <a:r>
              <a:rPr lang="en-US" sz="2800" smtClean="0"/>
              <a:t>Promotes informed, responsible citizenship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accent1"/>
                </a:solidFill>
                <a:hlinkClick r:id="rId3" action="ppaction://hlinkfile"/>
              </a:rPr>
              <a:t>Shift Happens</a:t>
            </a:r>
            <a:endParaRPr lang="en-US" smtClean="0">
              <a:solidFill>
                <a:schemeClr val="accent1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514350" indent="-514350" eaLnBrk="1" hangingPunct="1">
              <a:buFont typeface="Georgia" pitchFamily="18" charset="0"/>
              <a:buAutoNum type="arabicPeriod"/>
            </a:pPr>
            <a:r>
              <a:rPr lang="en-US" smtClean="0"/>
              <a:t>What do we think it means to prepare students for the 21</a:t>
            </a:r>
            <a:r>
              <a:rPr lang="en-US" baseline="30000" smtClean="0"/>
              <a:t>st</a:t>
            </a:r>
            <a:r>
              <a:rPr lang="en-US" smtClean="0"/>
              <a:t> Century?</a:t>
            </a:r>
          </a:p>
          <a:p>
            <a:pPr marL="514350" indent="-514350" eaLnBrk="1" hangingPunct="1">
              <a:buFont typeface="Georgia" pitchFamily="18" charset="0"/>
              <a:buAutoNum type="arabicPeriod"/>
            </a:pPr>
            <a:r>
              <a:rPr lang="en-US" smtClean="0"/>
              <a:t>What skills do students need to survive and thrive in this new era?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53" descr="Nellie mae.jpg"/>
          <p:cNvPicPr preferRelativeResize="0"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648200"/>
            <a:ext cx="1676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53" descr="Intel Sept 09.jpg"/>
          <p:cNvPicPr preferRelativeResize="0"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819400"/>
            <a:ext cx="137160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4" name="Object 31"/>
          <p:cNvGraphicFramePr>
            <a:graphicFrameLocks noChangeAspect="1"/>
          </p:cNvGraphicFramePr>
          <p:nvPr/>
        </p:nvGraphicFramePr>
        <p:xfrm>
          <a:off x="6819900" y="2895600"/>
          <a:ext cx="2324100" cy="987425"/>
        </p:xfrm>
        <a:graphic>
          <a:graphicData uri="http://schemas.openxmlformats.org/presentationml/2006/ole">
            <p:oleObj spid="_x0000_s3074" name="Acrobat Document" r:id="rId5" imgW="4495800" imgH="1876349" progId="AcroExch.Document.7">
              <p:embed/>
            </p:oleObj>
          </a:graphicData>
        </a:graphic>
      </p:graphicFrame>
      <p:pic>
        <p:nvPicPr>
          <p:cNvPr id="3083" name="Picture 59" descr="K12.jpg"/>
          <p:cNvPicPr preferRelativeResize="0"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2819400"/>
            <a:ext cx="10668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68"/>
          <p:cNvPicPr preferRelativeResize="0"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0563" y="2057400"/>
            <a:ext cx="131603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5" name="Object 45"/>
          <p:cNvGraphicFramePr>
            <a:graphicFrameLocks noChangeAspect="1"/>
          </p:cNvGraphicFramePr>
          <p:nvPr/>
        </p:nvGraphicFramePr>
        <p:xfrm>
          <a:off x="7086600" y="4724400"/>
          <a:ext cx="1905000" cy="738188"/>
        </p:xfrm>
        <a:graphic>
          <a:graphicData uri="http://schemas.openxmlformats.org/presentationml/2006/ole">
            <p:oleObj spid="_x0000_s3075" name="Photo Editor Photo" r:id="rId8" imgW="8764223" imgH="3400900" progId="">
              <p:embed/>
            </p:oleObj>
          </a:graphicData>
        </a:graphic>
      </p:graphicFrame>
      <p:pic>
        <p:nvPicPr>
          <p:cNvPr id="3085" name="Picture 6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2209800"/>
            <a:ext cx="76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8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3800" y="5486400"/>
            <a:ext cx="1524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0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1143000"/>
            <a:ext cx="1066800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1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57800" y="4876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2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400" y="11430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7"/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" y="4876800"/>
            <a:ext cx="1447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21"/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62200" y="2286000"/>
            <a:ext cx="15240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2" name="Text Box 29"/>
          <p:cNvSpPr txBox="1">
            <a:spLocks noChangeArrowheads="1"/>
          </p:cNvSpPr>
          <p:nvPr/>
        </p:nvSpPr>
        <p:spPr bwMode="auto">
          <a:xfrm>
            <a:off x="304800" y="228600"/>
            <a:ext cx="8610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  <a:latin typeface="Verdana" pitchFamily="34" charset="0"/>
              </a:rPr>
              <a:t>P21 MemPpbPartnersers</a:t>
            </a:r>
          </a:p>
        </p:txBody>
      </p:sp>
      <p:graphicFrame>
        <p:nvGraphicFramePr>
          <p:cNvPr id="3076" name="Object 34"/>
          <p:cNvGraphicFramePr>
            <a:graphicFrameLocks noChangeAspect="1"/>
          </p:cNvGraphicFramePr>
          <p:nvPr/>
        </p:nvGraphicFramePr>
        <p:xfrm>
          <a:off x="6172200" y="4003675"/>
          <a:ext cx="1524000" cy="415925"/>
        </p:xfrm>
        <a:graphic>
          <a:graphicData uri="http://schemas.openxmlformats.org/presentationml/2006/ole">
            <p:oleObj spid="_x0000_s3076" name="Photo Editor Photo" r:id="rId16" imgW="5714286" imgH="1533739" progId="">
              <p:embed/>
            </p:oleObj>
          </a:graphicData>
        </a:graphic>
      </p:graphicFrame>
      <p:graphicFrame>
        <p:nvGraphicFramePr>
          <p:cNvPr id="3077" name="Object 35"/>
          <p:cNvGraphicFramePr>
            <a:graphicFrameLocks noChangeAspect="1"/>
          </p:cNvGraphicFramePr>
          <p:nvPr/>
        </p:nvGraphicFramePr>
        <p:xfrm>
          <a:off x="2057400" y="3962400"/>
          <a:ext cx="609600" cy="609600"/>
        </p:xfrm>
        <a:graphic>
          <a:graphicData uri="http://schemas.openxmlformats.org/presentationml/2006/ole">
            <p:oleObj spid="_x0000_s3077" name="Photo Editor Photo" r:id="rId17" imgW="2695951" imgH="2695951" progId="">
              <p:embed/>
            </p:oleObj>
          </a:graphicData>
        </a:graphic>
      </p:graphicFrame>
      <p:graphicFrame>
        <p:nvGraphicFramePr>
          <p:cNvPr id="3078" name="Object 38"/>
          <p:cNvGraphicFramePr>
            <a:graphicFrameLocks noChangeAspect="1"/>
          </p:cNvGraphicFramePr>
          <p:nvPr/>
        </p:nvGraphicFramePr>
        <p:xfrm>
          <a:off x="7467600" y="2209800"/>
          <a:ext cx="1293813" cy="468313"/>
        </p:xfrm>
        <a:graphic>
          <a:graphicData uri="http://schemas.openxmlformats.org/presentationml/2006/ole">
            <p:oleObj spid="_x0000_s3078" name="Photo Editor Photo" r:id="rId18" imgW="1580952" imgH="571731" progId="">
              <p:embed/>
            </p:oleObj>
          </a:graphicData>
        </a:graphic>
      </p:graphicFrame>
      <p:graphicFrame>
        <p:nvGraphicFramePr>
          <p:cNvPr id="3079" name="Object 46"/>
          <p:cNvGraphicFramePr>
            <a:graphicFrameLocks noChangeAspect="1"/>
          </p:cNvGraphicFramePr>
          <p:nvPr/>
        </p:nvGraphicFramePr>
        <p:xfrm>
          <a:off x="2819400" y="4191000"/>
          <a:ext cx="1600200" cy="233363"/>
        </p:xfrm>
        <a:graphic>
          <a:graphicData uri="http://schemas.openxmlformats.org/presentationml/2006/ole">
            <p:oleObj spid="_x0000_s3079" name="Photo Editor Photo" r:id="rId19" imgW="6752381" imgH="990738" progId="">
              <p:embed/>
            </p:oleObj>
          </a:graphicData>
        </a:graphic>
      </p:graphicFrame>
      <p:pic>
        <p:nvPicPr>
          <p:cNvPr id="3093" name="Picture 4"/>
          <p:cNvPicPr preferRelativeResize="0"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0" y="4038600"/>
            <a:ext cx="1143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94" name="Group 49"/>
          <p:cNvGrpSpPr>
            <a:grpSpLocks/>
          </p:cNvGrpSpPr>
          <p:nvPr/>
        </p:nvGrpSpPr>
        <p:grpSpPr bwMode="auto">
          <a:xfrm>
            <a:off x="7924800" y="1219200"/>
            <a:ext cx="914400" cy="533400"/>
            <a:chOff x="3272" y="1316"/>
            <a:chExt cx="1889" cy="1002"/>
          </a:xfrm>
        </p:grpSpPr>
        <p:sp>
          <p:nvSpPr>
            <p:cNvPr id="3110" name="AutoShape 50"/>
            <p:cNvSpPr>
              <a:spLocks noChangeAspect="1" noChangeArrowheads="1" noTextEdit="1"/>
            </p:cNvSpPr>
            <p:nvPr/>
          </p:nvSpPr>
          <p:spPr bwMode="auto">
            <a:xfrm>
              <a:off x="3272" y="1316"/>
              <a:ext cx="1889" cy="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Rectangle 51"/>
            <p:cNvSpPr>
              <a:spLocks noChangeArrowheads="1"/>
            </p:cNvSpPr>
            <p:nvPr/>
          </p:nvSpPr>
          <p:spPr bwMode="auto">
            <a:xfrm>
              <a:off x="3803" y="1980"/>
              <a:ext cx="86" cy="325"/>
            </a:xfrm>
            <a:prstGeom prst="rect">
              <a:avLst/>
            </a:prstGeom>
            <a:solidFill>
              <a:srgbClr val="B21A1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  <a:latin typeface="Georgia" pitchFamily="18" charset="0"/>
              </a:endParaRPr>
            </a:p>
          </p:txBody>
        </p:sp>
        <p:sp>
          <p:nvSpPr>
            <p:cNvPr id="3112" name="Freeform 52"/>
            <p:cNvSpPr>
              <a:spLocks/>
            </p:cNvSpPr>
            <p:nvPr/>
          </p:nvSpPr>
          <p:spPr bwMode="auto">
            <a:xfrm>
              <a:off x="4304" y="1971"/>
              <a:ext cx="249" cy="343"/>
            </a:xfrm>
            <a:custGeom>
              <a:avLst/>
              <a:gdLst>
                <a:gd name="T0" fmla="*/ 2147483647 w 58"/>
                <a:gd name="T1" fmla="*/ 2147483647 h 80"/>
                <a:gd name="T2" fmla="*/ 2147483647 w 58"/>
                <a:gd name="T3" fmla="*/ 2147483647 h 80"/>
                <a:gd name="T4" fmla="*/ 2147483647 w 58"/>
                <a:gd name="T5" fmla="*/ 2147483647 h 80"/>
                <a:gd name="T6" fmla="*/ 2147483647 w 58"/>
                <a:gd name="T7" fmla="*/ 2147483647 h 80"/>
                <a:gd name="T8" fmla="*/ 2147483647 w 58"/>
                <a:gd name="T9" fmla="*/ 2147483647 h 80"/>
                <a:gd name="T10" fmla="*/ 2147483647 w 58"/>
                <a:gd name="T11" fmla="*/ 2147483647 h 80"/>
                <a:gd name="T12" fmla="*/ 2147483647 w 58"/>
                <a:gd name="T13" fmla="*/ 2147483647 h 80"/>
                <a:gd name="T14" fmla="*/ 0 w 58"/>
                <a:gd name="T15" fmla="*/ 2147483647 h 80"/>
                <a:gd name="T16" fmla="*/ 2147483647 w 58"/>
                <a:gd name="T17" fmla="*/ 0 h 80"/>
                <a:gd name="T18" fmla="*/ 2147483647 w 58"/>
                <a:gd name="T19" fmla="*/ 2147483647 h 80"/>
                <a:gd name="T20" fmla="*/ 2147483647 w 58"/>
                <a:gd name="T21" fmla="*/ 2147483647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80"/>
                <a:gd name="T35" fmla="*/ 58 w 58"/>
                <a:gd name="T36" fmla="*/ 80 h 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Freeform 53"/>
            <p:cNvSpPr>
              <a:spLocks/>
            </p:cNvSpPr>
            <p:nvPr/>
          </p:nvSpPr>
          <p:spPr bwMode="auto">
            <a:xfrm>
              <a:off x="3443" y="1971"/>
              <a:ext cx="249" cy="343"/>
            </a:xfrm>
            <a:custGeom>
              <a:avLst/>
              <a:gdLst>
                <a:gd name="T0" fmla="*/ 2147483647 w 58"/>
                <a:gd name="T1" fmla="*/ 2147483647 h 80"/>
                <a:gd name="T2" fmla="*/ 2147483647 w 58"/>
                <a:gd name="T3" fmla="*/ 2147483647 h 80"/>
                <a:gd name="T4" fmla="*/ 2147483647 w 58"/>
                <a:gd name="T5" fmla="*/ 2147483647 h 80"/>
                <a:gd name="T6" fmla="*/ 2147483647 w 58"/>
                <a:gd name="T7" fmla="*/ 2147483647 h 80"/>
                <a:gd name="T8" fmla="*/ 2147483647 w 58"/>
                <a:gd name="T9" fmla="*/ 2147483647 h 80"/>
                <a:gd name="T10" fmla="*/ 2147483647 w 58"/>
                <a:gd name="T11" fmla="*/ 2147483647 h 80"/>
                <a:gd name="T12" fmla="*/ 2147483647 w 58"/>
                <a:gd name="T13" fmla="*/ 2147483647 h 80"/>
                <a:gd name="T14" fmla="*/ 0 w 58"/>
                <a:gd name="T15" fmla="*/ 2147483647 h 80"/>
                <a:gd name="T16" fmla="*/ 2147483647 w 58"/>
                <a:gd name="T17" fmla="*/ 0 h 80"/>
                <a:gd name="T18" fmla="*/ 2147483647 w 58"/>
                <a:gd name="T19" fmla="*/ 2147483647 h 80"/>
                <a:gd name="T20" fmla="*/ 2147483647 w 58"/>
                <a:gd name="T21" fmla="*/ 2147483647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80"/>
                <a:gd name="T35" fmla="*/ 58 w 58"/>
                <a:gd name="T36" fmla="*/ 80 h 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4" name="Freeform 54"/>
            <p:cNvSpPr>
              <a:spLocks noEditPoints="1"/>
            </p:cNvSpPr>
            <p:nvPr/>
          </p:nvSpPr>
          <p:spPr bwMode="auto">
            <a:xfrm>
              <a:off x="4643" y="1971"/>
              <a:ext cx="342" cy="343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2147483647 h 80"/>
                <a:gd name="T4" fmla="*/ 0 w 80"/>
                <a:gd name="T5" fmla="*/ 2147483647 h 80"/>
                <a:gd name="T6" fmla="*/ 2147483647 w 80"/>
                <a:gd name="T7" fmla="*/ 0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"/>
                <a:gd name="T31" fmla="*/ 0 h 80"/>
                <a:gd name="T32" fmla="*/ 80 w 80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B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5" name="Freeform 55"/>
            <p:cNvSpPr>
              <a:spLocks/>
            </p:cNvSpPr>
            <p:nvPr/>
          </p:nvSpPr>
          <p:spPr bwMode="auto">
            <a:xfrm>
              <a:off x="4000" y="1971"/>
              <a:ext cx="223" cy="343"/>
            </a:xfrm>
            <a:custGeom>
              <a:avLst/>
              <a:gdLst>
                <a:gd name="T0" fmla="*/ 2147483647 w 52"/>
                <a:gd name="T1" fmla="*/ 2147483647 h 80"/>
                <a:gd name="T2" fmla="*/ 2147483647 w 52"/>
                <a:gd name="T3" fmla="*/ 2147483647 h 80"/>
                <a:gd name="T4" fmla="*/ 2147483647 w 52"/>
                <a:gd name="T5" fmla="*/ 2147483647 h 80"/>
                <a:gd name="T6" fmla="*/ 2147483647 w 52"/>
                <a:gd name="T7" fmla="*/ 2147483647 h 80"/>
                <a:gd name="T8" fmla="*/ 2147483647 w 52"/>
                <a:gd name="T9" fmla="*/ 2147483647 h 80"/>
                <a:gd name="T10" fmla="*/ 2147483647 w 52"/>
                <a:gd name="T11" fmla="*/ 2147483647 h 80"/>
                <a:gd name="T12" fmla="*/ 2147483647 w 52"/>
                <a:gd name="T13" fmla="*/ 2147483647 h 80"/>
                <a:gd name="T14" fmla="*/ 0 w 52"/>
                <a:gd name="T15" fmla="*/ 2147483647 h 80"/>
                <a:gd name="T16" fmla="*/ 0 w 52"/>
                <a:gd name="T17" fmla="*/ 2147483647 h 80"/>
                <a:gd name="T18" fmla="*/ 2147483647 w 52"/>
                <a:gd name="T19" fmla="*/ 2147483647 h 80"/>
                <a:gd name="T20" fmla="*/ 2147483647 w 52"/>
                <a:gd name="T21" fmla="*/ 2147483647 h 80"/>
                <a:gd name="T22" fmla="*/ 2147483647 w 52"/>
                <a:gd name="T23" fmla="*/ 2147483647 h 80"/>
                <a:gd name="T24" fmla="*/ 2147483647 w 52"/>
                <a:gd name="T25" fmla="*/ 2147483647 h 80"/>
                <a:gd name="T26" fmla="*/ 0 w 52"/>
                <a:gd name="T27" fmla="*/ 2147483647 h 80"/>
                <a:gd name="T28" fmla="*/ 2147483647 w 52"/>
                <a:gd name="T29" fmla="*/ 0 h 80"/>
                <a:gd name="T30" fmla="*/ 2147483647 w 52"/>
                <a:gd name="T31" fmla="*/ 2147483647 h 80"/>
                <a:gd name="T32" fmla="*/ 2147483647 w 52"/>
                <a:gd name="T33" fmla="*/ 2147483647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80"/>
                <a:gd name="T53" fmla="*/ 52 w 52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Freeform 56"/>
            <p:cNvSpPr>
              <a:spLocks/>
            </p:cNvSpPr>
            <p:nvPr/>
          </p:nvSpPr>
          <p:spPr bwMode="auto">
            <a:xfrm>
              <a:off x="3272" y="1586"/>
              <a:ext cx="81" cy="167"/>
            </a:xfrm>
            <a:custGeom>
              <a:avLst/>
              <a:gdLst>
                <a:gd name="T0" fmla="*/ 2147483647 w 19"/>
                <a:gd name="T1" fmla="*/ 2147483647 h 39"/>
                <a:gd name="T2" fmla="*/ 2147483647 w 19"/>
                <a:gd name="T3" fmla="*/ 0 h 39"/>
                <a:gd name="T4" fmla="*/ 0 w 19"/>
                <a:gd name="T5" fmla="*/ 2147483647 h 39"/>
                <a:gd name="T6" fmla="*/ 0 w 19"/>
                <a:gd name="T7" fmla="*/ 2147483647 h 39"/>
                <a:gd name="T8" fmla="*/ 2147483647 w 19"/>
                <a:gd name="T9" fmla="*/ 2147483647 h 39"/>
                <a:gd name="T10" fmla="*/ 2147483647 w 19"/>
                <a:gd name="T11" fmla="*/ 2147483647 h 39"/>
                <a:gd name="T12" fmla="*/ 2147483647 w 19"/>
                <a:gd name="T13" fmla="*/ 2147483647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39"/>
                <a:gd name="T23" fmla="*/ 19 w 19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Freeform 57"/>
            <p:cNvSpPr>
              <a:spLocks/>
            </p:cNvSpPr>
            <p:nvPr/>
          </p:nvSpPr>
          <p:spPr bwMode="auto">
            <a:xfrm>
              <a:off x="3499" y="1474"/>
              <a:ext cx="81" cy="279"/>
            </a:xfrm>
            <a:custGeom>
              <a:avLst/>
              <a:gdLst>
                <a:gd name="T0" fmla="*/ 2147483647 w 19"/>
                <a:gd name="T1" fmla="*/ 2147483647 h 65"/>
                <a:gd name="T2" fmla="*/ 2147483647 w 19"/>
                <a:gd name="T3" fmla="*/ 0 h 65"/>
                <a:gd name="T4" fmla="*/ 0 w 19"/>
                <a:gd name="T5" fmla="*/ 2147483647 h 65"/>
                <a:gd name="T6" fmla="*/ 0 w 19"/>
                <a:gd name="T7" fmla="*/ 2147483647 h 65"/>
                <a:gd name="T8" fmla="*/ 2147483647 w 19"/>
                <a:gd name="T9" fmla="*/ 2147483647 h 65"/>
                <a:gd name="T10" fmla="*/ 2147483647 w 19"/>
                <a:gd name="T11" fmla="*/ 2147483647 h 65"/>
                <a:gd name="T12" fmla="*/ 2147483647 w 19"/>
                <a:gd name="T13" fmla="*/ 2147483647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Freeform 58"/>
            <p:cNvSpPr>
              <a:spLocks/>
            </p:cNvSpPr>
            <p:nvPr/>
          </p:nvSpPr>
          <p:spPr bwMode="auto">
            <a:xfrm>
              <a:off x="3722" y="1320"/>
              <a:ext cx="81" cy="514"/>
            </a:xfrm>
            <a:custGeom>
              <a:avLst/>
              <a:gdLst>
                <a:gd name="T0" fmla="*/ 2147483647 w 19"/>
                <a:gd name="T1" fmla="*/ 2147483647 h 120"/>
                <a:gd name="T2" fmla="*/ 2147483647 w 19"/>
                <a:gd name="T3" fmla="*/ 0 h 120"/>
                <a:gd name="T4" fmla="*/ 0 w 19"/>
                <a:gd name="T5" fmla="*/ 2147483647 h 120"/>
                <a:gd name="T6" fmla="*/ 0 w 19"/>
                <a:gd name="T7" fmla="*/ 2147483647 h 120"/>
                <a:gd name="T8" fmla="*/ 2147483647 w 19"/>
                <a:gd name="T9" fmla="*/ 2147483647 h 120"/>
                <a:gd name="T10" fmla="*/ 2147483647 w 19"/>
                <a:gd name="T11" fmla="*/ 2147483647 h 120"/>
                <a:gd name="T12" fmla="*/ 2147483647 w 19"/>
                <a:gd name="T13" fmla="*/ 2147483647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20"/>
                <a:gd name="T23" fmla="*/ 19 w 19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Freeform 59"/>
            <p:cNvSpPr>
              <a:spLocks/>
            </p:cNvSpPr>
            <p:nvPr/>
          </p:nvSpPr>
          <p:spPr bwMode="auto">
            <a:xfrm>
              <a:off x="3949" y="1474"/>
              <a:ext cx="81" cy="279"/>
            </a:xfrm>
            <a:custGeom>
              <a:avLst/>
              <a:gdLst>
                <a:gd name="T0" fmla="*/ 2147483647 w 19"/>
                <a:gd name="T1" fmla="*/ 2147483647 h 65"/>
                <a:gd name="T2" fmla="*/ 2147483647 w 19"/>
                <a:gd name="T3" fmla="*/ 0 h 65"/>
                <a:gd name="T4" fmla="*/ 0 w 19"/>
                <a:gd name="T5" fmla="*/ 2147483647 h 65"/>
                <a:gd name="T6" fmla="*/ 0 w 19"/>
                <a:gd name="T7" fmla="*/ 2147483647 h 65"/>
                <a:gd name="T8" fmla="*/ 2147483647 w 19"/>
                <a:gd name="T9" fmla="*/ 2147483647 h 65"/>
                <a:gd name="T10" fmla="*/ 2147483647 w 19"/>
                <a:gd name="T11" fmla="*/ 2147483647 h 65"/>
                <a:gd name="T12" fmla="*/ 2147483647 w 19"/>
                <a:gd name="T13" fmla="*/ 2147483647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Freeform 60"/>
            <p:cNvSpPr>
              <a:spLocks/>
            </p:cNvSpPr>
            <p:nvPr/>
          </p:nvSpPr>
          <p:spPr bwMode="auto">
            <a:xfrm>
              <a:off x="4171" y="1586"/>
              <a:ext cx="86" cy="167"/>
            </a:xfrm>
            <a:custGeom>
              <a:avLst/>
              <a:gdLst>
                <a:gd name="T0" fmla="*/ 2147483647 w 20"/>
                <a:gd name="T1" fmla="*/ 2147483647 h 39"/>
                <a:gd name="T2" fmla="*/ 2147483647 w 20"/>
                <a:gd name="T3" fmla="*/ 0 h 39"/>
                <a:gd name="T4" fmla="*/ 0 w 20"/>
                <a:gd name="T5" fmla="*/ 2147483647 h 39"/>
                <a:gd name="T6" fmla="*/ 0 w 20"/>
                <a:gd name="T7" fmla="*/ 2147483647 h 39"/>
                <a:gd name="T8" fmla="*/ 2147483647 w 20"/>
                <a:gd name="T9" fmla="*/ 2147483647 h 39"/>
                <a:gd name="T10" fmla="*/ 2147483647 w 20"/>
                <a:gd name="T11" fmla="*/ 2147483647 h 39"/>
                <a:gd name="T12" fmla="*/ 2147483647 w 20"/>
                <a:gd name="T13" fmla="*/ 2147483647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39"/>
                <a:gd name="T23" fmla="*/ 20 w 20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Freeform 61"/>
            <p:cNvSpPr>
              <a:spLocks/>
            </p:cNvSpPr>
            <p:nvPr/>
          </p:nvSpPr>
          <p:spPr bwMode="auto">
            <a:xfrm>
              <a:off x="4398" y="1474"/>
              <a:ext cx="82" cy="279"/>
            </a:xfrm>
            <a:custGeom>
              <a:avLst/>
              <a:gdLst>
                <a:gd name="T0" fmla="*/ 2147483647 w 19"/>
                <a:gd name="T1" fmla="*/ 2147483647 h 65"/>
                <a:gd name="T2" fmla="*/ 2147483647 w 19"/>
                <a:gd name="T3" fmla="*/ 0 h 65"/>
                <a:gd name="T4" fmla="*/ 0 w 19"/>
                <a:gd name="T5" fmla="*/ 2147483647 h 65"/>
                <a:gd name="T6" fmla="*/ 0 w 19"/>
                <a:gd name="T7" fmla="*/ 2147483647 h 65"/>
                <a:gd name="T8" fmla="*/ 2147483647 w 19"/>
                <a:gd name="T9" fmla="*/ 2147483647 h 65"/>
                <a:gd name="T10" fmla="*/ 2147483647 w 19"/>
                <a:gd name="T11" fmla="*/ 2147483647 h 65"/>
                <a:gd name="T12" fmla="*/ 2147483647 w 19"/>
                <a:gd name="T13" fmla="*/ 2147483647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2" name="Freeform 62"/>
            <p:cNvSpPr>
              <a:spLocks/>
            </p:cNvSpPr>
            <p:nvPr/>
          </p:nvSpPr>
          <p:spPr bwMode="auto">
            <a:xfrm>
              <a:off x="4625" y="1320"/>
              <a:ext cx="82" cy="514"/>
            </a:xfrm>
            <a:custGeom>
              <a:avLst/>
              <a:gdLst>
                <a:gd name="T0" fmla="*/ 2147483647 w 19"/>
                <a:gd name="T1" fmla="*/ 2147483647 h 120"/>
                <a:gd name="T2" fmla="*/ 2147483647 w 19"/>
                <a:gd name="T3" fmla="*/ 0 h 120"/>
                <a:gd name="T4" fmla="*/ 0 w 19"/>
                <a:gd name="T5" fmla="*/ 2147483647 h 120"/>
                <a:gd name="T6" fmla="*/ 0 w 19"/>
                <a:gd name="T7" fmla="*/ 2147483647 h 120"/>
                <a:gd name="T8" fmla="*/ 2147483647 w 19"/>
                <a:gd name="T9" fmla="*/ 2147483647 h 120"/>
                <a:gd name="T10" fmla="*/ 2147483647 w 19"/>
                <a:gd name="T11" fmla="*/ 2147483647 h 120"/>
                <a:gd name="T12" fmla="*/ 2147483647 w 19"/>
                <a:gd name="T13" fmla="*/ 2147483647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20"/>
                <a:gd name="T23" fmla="*/ 19 w 19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Freeform 63"/>
            <p:cNvSpPr>
              <a:spLocks/>
            </p:cNvSpPr>
            <p:nvPr/>
          </p:nvSpPr>
          <p:spPr bwMode="auto">
            <a:xfrm>
              <a:off x="4848" y="1474"/>
              <a:ext cx="82" cy="279"/>
            </a:xfrm>
            <a:custGeom>
              <a:avLst/>
              <a:gdLst>
                <a:gd name="T0" fmla="*/ 2147483647 w 19"/>
                <a:gd name="T1" fmla="*/ 2147483647 h 65"/>
                <a:gd name="T2" fmla="*/ 2147483647 w 19"/>
                <a:gd name="T3" fmla="*/ 0 h 65"/>
                <a:gd name="T4" fmla="*/ 0 w 19"/>
                <a:gd name="T5" fmla="*/ 2147483647 h 65"/>
                <a:gd name="T6" fmla="*/ 0 w 19"/>
                <a:gd name="T7" fmla="*/ 2147483647 h 65"/>
                <a:gd name="T8" fmla="*/ 2147483647 w 19"/>
                <a:gd name="T9" fmla="*/ 2147483647 h 65"/>
                <a:gd name="T10" fmla="*/ 2147483647 w 19"/>
                <a:gd name="T11" fmla="*/ 2147483647 h 65"/>
                <a:gd name="T12" fmla="*/ 2147483647 w 19"/>
                <a:gd name="T13" fmla="*/ 2147483647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5"/>
                <a:gd name="T23" fmla="*/ 19 w 1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4" name="Freeform 64"/>
            <p:cNvSpPr>
              <a:spLocks/>
            </p:cNvSpPr>
            <p:nvPr/>
          </p:nvSpPr>
          <p:spPr bwMode="auto">
            <a:xfrm>
              <a:off x="5075" y="1586"/>
              <a:ext cx="82" cy="167"/>
            </a:xfrm>
            <a:custGeom>
              <a:avLst/>
              <a:gdLst>
                <a:gd name="T0" fmla="*/ 2147483647 w 19"/>
                <a:gd name="T1" fmla="*/ 2147483647 h 39"/>
                <a:gd name="T2" fmla="*/ 2147483647 w 19"/>
                <a:gd name="T3" fmla="*/ 0 h 39"/>
                <a:gd name="T4" fmla="*/ 0 w 19"/>
                <a:gd name="T5" fmla="*/ 2147483647 h 39"/>
                <a:gd name="T6" fmla="*/ 0 w 19"/>
                <a:gd name="T7" fmla="*/ 2147483647 h 39"/>
                <a:gd name="T8" fmla="*/ 2147483647 w 19"/>
                <a:gd name="T9" fmla="*/ 2147483647 h 39"/>
                <a:gd name="T10" fmla="*/ 2147483647 w 19"/>
                <a:gd name="T11" fmla="*/ 2147483647 h 39"/>
                <a:gd name="T12" fmla="*/ 2147483647 w 19"/>
                <a:gd name="T13" fmla="*/ 2147483647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39"/>
                <a:gd name="T23" fmla="*/ 19 w 19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095" name="Picture 71" descr="Scholastic"/>
          <p:cNvPicPr preferRelativeResize="0"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752600" y="5861050"/>
            <a:ext cx="202882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80" name="Object 37"/>
          <p:cNvGraphicFramePr>
            <a:graphicFrameLocks noChangeAspect="1"/>
          </p:cNvGraphicFramePr>
          <p:nvPr/>
        </p:nvGraphicFramePr>
        <p:xfrm>
          <a:off x="3071813" y="3124200"/>
          <a:ext cx="1957387" cy="533400"/>
        </p:xfrm>
        <a:graphic>
          <a:graphicData uri="http://schemas.openxmlformats.org/presentationml/2006/ole">
            <p:oleObj spid="_x0000_s3080" name="Photo Editor Photo" r:id="rId22" imgW="8228571" imgH="1980952" progId="">
              <p:embed/>
            </p:oleObj>
          </a:graphicData>
        </a:graphic>
      </p:graphicFrame>
      <p:pic>
        <p:nvPicPr>
          <p:cNvPr id="3096" name="Picture 74"/>
          <p:cNvPicPr preferRelativeResize="0">
            <a:picLocks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019800" y="12192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76"/>
          <p:cNvPicPr preferRelativeResize="0"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572000" y="4044950"/>
            <a:ext cx="15240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10" descr="T:\P21\Logos and Graphics\Member Logos\Quarasan!.JPG"/>
          <p:cNvPicPr preferRelativeResize="0"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52400" y="5730875"/>
            <a:ext cx="12954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60" descr="T:\P21\Logos and Graphics\Member Logos\Sun Microsystems.JPG"/>
          <p:cNvPicPr preferRelativeResize="0"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477000" y="5638800"/>
            <a:ext cx="106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0" name="Picture 55" descr="dell_badge_vector_rich.jpg"/>
          <p:cNvPicPr preferRelativeResize="0"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238250" y="2133600"/>
            <a:ext cx="8191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1" name="Picture 57" descr="ASCD new logo June 09"/>
          <p:cNvPicPr preferRelativeResize="0">
            <a:picLocks noChangeAspect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352800" y="1295400"/>
            <a:ext cx="1143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2" name="Picture 58" descr="Learning Point.jpg"/>
          <p:cNvPicPr preferRelativeResize="0">
            <a:picLocks noChangeAspect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6200" y="3962400"/>
            <a:ext cx="18319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3" name="Picture 61" descr="Blackboard 08.jpg"/>
          <p:cNvPicPr preferRelativeResize="0">
            <a:picLocks noChangeAspect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876800" y="1143000"/>
            <a:ext cx="838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4" name="Picture 62" descr="Sesame Workshop Logo.JPG"/>
          <p:cNvPicPr preferRelativeResize="0">
            <a:picLocks noChangeAspect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4084638" y="5786438"/>
            <a:ext cx="2392362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5" name="Picture 57"/>
          <p:cNvPicPr preferRelativeResize="0"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219325" y="1066800"/>
            <a:ext cx="105727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6" name="Picture 55" descr="HP Logo as of Aug 09.JPG"/>
          <p:cNvPicPr preferRelativeResize="0">
            <a:picLocks noChangeAspect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228600" y="3048000"/>
            <a:ext cx="76358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7" name="Picture 55" descr="netTrekker.jpg"/>
          <p:cNvPicPr preferRelativeResize="0">
            <a:picLocks noChangeAspect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3359150" y="4800600"/>
            <a:ext cx="15938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8" name="Picture 52" descr="ENA Sept 09.jpg"/>
          <p:cNvPicPr preferRelativeResize="0">
            <a:picLocks noChangeAspect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4111625" y="2057400"/>
            <a:ext cx="1527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9" name="Text Box 3"/>
          <p:cNvSpPr txBox="1">
            <a:spLocks noChangeArrowheads="1"/>
          </p:cNvSpPr>
          <p:nvPr/>
        </p:nvSpPr>
        <p:spPr bwMode="auto">
          <a:xfrm flipH="1">
            <a:off x="76200" y="228600"/>
            <a:ext cx="91408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  <a:spcAft>
                <a:spcPct val="50000"/>
              </a:spcAft>
            </a:pPr>
            <a:endParaRPr lang="en-US" sz="320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8200" y="2743200"/>
            <a:ext cx="7543800" cy="2590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/>
              <a:t>Every Child possesses 21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Century skills essential to a successful life of learning, work, and civic engagement</a:t>
            </a:r>
            <a:endParaRPr lang="en-US" sz="3200" dirty="0"/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Partnership’s Goal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26627" name="Content Placeholder 4"/>
          <p:cNvSpPr>
            <a:spLocks noGrp="1"/>
          </p:cNvSpPr>
          <p:nvPr>
            <p:ph sz="quarter" idx="1"/>
          </p:nvPr>
        </p:nvSpPr>
        <p:spPr>
          <a:xfrm>
            <a:off x="301625" y="2209800"/>
            <a:ext cx="8504238" cy="388937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mtClean="0"/>
              <a:t>We must establish a support for quality 21</a:t>
            </a:r>
            <a:r>
              <a:rPr lang="en-US" baseline="30000" smtClean="0"/>
              <a:t>st</a:t>
            </a:r>
            <a:r>
              <a:rPr lang="en-US" smtClean="0"/>
              <a:t> century education as the engine that will drive economic and civic viability.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62000" y="2667000"/>
            <a:ext cx="7772400" cy="3654425"/>
          </a:xfrm>
        </p:spPr>
        <p:txBody>
          <a:bodyPr/>
          <a:lstStyle/>
          <a:p>
            <a:pPr algn="l">
              <a:defRPr/>
            </a:pPr>
            <a:endParaRPr lang="en-US" sz="2400" cap="none" dirty="0" smtClean="0"/>
          </a:p>
          <a:p>
            <a:pPr algn="l">
              <a:defRPr/>
            </a:pPr>
            <a:r>
              <a:rPr lang="en-US" sz="2800" cap="none" dirty="0" smtClean="0"/>
              <a:t>Provides a means of breaking the cycle of poverty.</a:t>
            </a:r>
          </a:p>
          <a:p>
            <a:pPr algn="l">
              <a:buFont typeface="Arial" pitchFamily="34" charset="0"/>
              <a:buChar char="•"/>
              <a:defRPr/>
            </a:pPr>
            <a:endParaRPr lang="en-US" sz="2800" cap="none" dirty="0" smtClean="0"/>
          </a:p>
          <a:p>
            <a:pPr algn="l">
              <a:defRPr/>
            </a:pPr>
            <a:r>
              <a:rPr lang="en-US" sz="2800" cap="none" dirty="0" smtClean="0"/>
              <a:t>Improves financial responsibility.</a:t>
            </a:r>
          </a:p>
          <a:p>
            <a:pPr algn="l">
              <a:buFont typeface="Arial" pitchFamily="34" charset="0"/>
              <a:buChar char="•"/>
              <a:defRPr/>
            </a:pPr>
            <a:endParaRPr lang="en-US" sz="2400" cap="none" dirty="0" smtClean="0"/>
          </a:p>
          <a:p>
            <a:pPr algn="l">
              <a:buFont typeface="Arial" pitchFamily="34" charset="0"/>
              <a:buChar char="•"/>
              <a:defRPr/>
            </a:pPr>
            <a:endParaRPr lang="en-US" sz="2400" cap="none" dirty="0" smtClean="0"/>
          </a:p>
          <a:p>
            <a:pPr algn="l">
              <a:defRPr/>
            </a:pPr>
            <a:endParaRPr lang="en-US" cap="none" dirty="0"/>
          </a:p>
        </p:txBody>
      </p:sp>
      <p:sp>
        <p:nvSpPr>
          <p:cNvPr id="2765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Key to a Better Life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6480175" cy="3121025"/>
          </a:xfrm>
        </p:spPr>
        <p:txBody>
          <a:bodyPr/>
          <a:lstStyle/>
          <a:p>
            <a:pPr algn="l">
              <a:defRPr/>
            </a:pPr>
            <a:r>
              <a:rPr lang="en-US" sz="3600" cap="none" dirty="0" smtClean="0"/>
              <a:t>Develops an understanding of financial aspects of responsible citizenship</a:t>
            </a:r>
            <a:endParaRPr lang="en-US" sz="3600" cap="none" dirty="0"/>
          </a:p>
        </p:txBody>
      </p:sp>
      <p:sp>
        <p:nvSpPr>
          <p:cNvPr id="2867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A Better Future for All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62000" y="2667000"/>
            <a:ext cx="7772400" cy="3654425"/>
          </a:xfrm>
        </p:spPr>
        <p:txBody>
          <a:bodyPr/>
          <a:lstStyle/>
          <a:p>
            <a:pPr algn="l">
              <a:defRPr/>
            </a:pPr>
            <a:endParaRPr lang="en-US" sz="2400" cap="none" dirty="0" smtClean="0"/>
          </a:p>
          <a:p>
            <a:pPr algn="l">
              <a:defRPr/>
            </a:pPr>
            <a:r>
              <a:rPr lang="en-US" sz="2800" cap="none" dirty="0" smtClean="0"/>
              <a:t>Financial Literacy is being taught in every home and every school in the country</a:t>
            </a:r>
          </a:p>
          <a:p>
            <a:pPr algn="l">
              <a:buFont typeface="Arial" pitchFamily="34" charset="0"/>
              <a:buChar char="•"/>
              <a:defRPr/>
            </a:pPr>
            <a:endParaRPr lang="en-US" sz="2800" cap="none" dirty="0" smtClean="0"/>
          </a:p>
          <a:p>
            <a:pPr algn="l">
              <a:defRPr/>
            </a:pPr>
            <a:r>
              <a:rPr lang="en-US" sz="2800" cap="none" dirty="0" smtClean="0"/>
              <a:t>The problem is the quality of the “teachers” and the lessons learned.</a:t>
            </a:r>
          </a:p>
          <a:p>
            <a:pPr algn="l">
              <a:buFont typeface="Arial" pitchFamily="34" charset="0"/>
              <a:buChar char="•"/>
              <a:defRPr/>
            </a:pPr>
            <a:endParaRPr lang="en-US" sz="2400" cap="none" dirty="0" smtClean="0"/>
          </a:p>
          <a:p>
            <a:pPr algn="l">
              <a:buFont typeface="Arial" pitchFamily="34" charset="0"/>
              <a:buChar char="•"/>
              <a:defRPr/>
            </a:pPr>
            <a:endParaRPr lang="en-US" sz="2400" cap="none" dirty="0" smtClean="0"/>
          </a:p>
          <a:p>
            <a:pPr algn="l">
              <a:defRPr/>
            </a:pPr>
            <a:endParaRPr lang="en-US" cap="none" dirty="0"/>
          </a:p>
        </p:txBody>
      </p:sp>
      <p:sp>
        <p:nvSpPr>
          <p:cNvPr id="296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If we don’t teach it, who will?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3048000"/>
            <a:ext cx="8686800" cy="3581400"/>
          </a:xfrm>
        </p:spPr>
        <p:txBody>
          <a:bodyPr/>
          <a:lstStyle/>
          <a:p>
            <a:pPr>
              <a:defRPr/>
            </a:pPr>
            <a:r>
              <a:rPr lang="en-US" sz="2800" cap="none" dirty="0" smtClean="0"/>
              <a:t>89 percent of K-12 teachers believe students should take a financial literacy course or pass a test for high school graduation</a:t>
            </a:r>
            <a:br>
              <a:rPr lang="en-US" sz="2800" cap="none" dirty="0" smtClean="0"/>
            </a:br>
            <a:r>
              <a:rPr lang="en-US" sz="2800" cap="none" dirty="0" smtClean="0"/>
              <a:t/>
            </a:r>
            <a:br>
              <a:rPr lang="en-US" sz="2800" cap="none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072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new NEFE study finds: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1673225"/>
          </a:xfrm>
        </p:spPr>
        <p:txBody>
          <a:bodyPr/>
          <a:lstStyle/>
          <a:p>
            <a:pPr>
              <a:defRPr/>
            </a:pPr>
            <a:r>
              <a:rPr lang="en-US" sz="2800" cap="none" dirty="0" smtClean="0"/>
              <a:t>More than 60 percent feel unqualified to use their state's financial literacy standards</a:t>
            </a:r>
            <a:br>
              <a:rPr lang="en-US" sz="2800" cap="none" dirty="0" smtClean="0"/>
            </a:br>
            <a:r>
              <a:rPr lang="en-US" sz="2800" cap="none" dirty="0" smtClean="0"/>
              <a:t/>
            </a:r>
            <a:br>
              <a:rPr lang="en-US" sz="2800" cap="none" dirty="0" smtClean="0"/>
            </a:br>
            <a:endParaRPr lang="en-US" sz="2800" cap="none" dirty="0" smtClean="0"/>
          </a:p>
        </p:txBody>
      </p:sp>
      <p:sp>
        <p:nvSpPr>
          <p:cNvPr id="317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1673225"/>
          </a:xfrm>
        </p:spPr>
        <p:txBody>
          <a:bodyPr/>
          <a:lstStyle/>
          <a:p>
            <a:pPr>
              <a:defRPr/>
            </a:pPr>
            <a:r>
              <a:rPr lang="en-US" sz="2800" cap="none" dirty="0" smtClean="0"/>
              <a:t>But more than 70 percent say they are willing to get formal financial education training</a:t>
            </a:r>
          </a:p>
        </p:txBody>
      </p:sp>
      <p:sp>
        <p:nvSpPr>
          <p:cNvPr id="3277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5" y="2743200"/>
            <a:ext cx="6480175" cy="3581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2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/>
              <a:t>Andrea Prejean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>
                <a:hlinkClick r:id="rId3"/>
              </a:rPr>
              <a:t>aprejean@nea.org</a:t>
            </a:r>
            <a:endParaRPr lang="en-US" sz="32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/>
              <a:t>Barb Kapinus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>
                <a:solidFill>
                  <a:srgbClr val="00B0F0"/>
                </a:solidFill>
              </a:rPr>
              <a:t>Bkapinus@nea.org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3379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Original presentation by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Should you go this fall?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/>
          <a:lstStyle/>
          <a:p>
            <a:r>
              <a:rPr lang="en-US" dirty="0" smtClean="0"/>
              <a:t>Great Networking Opportunities</a:t>
            </a:r>
          </a:p>
          <a:p>
            <a:r>
              <a:rPr lang="en-US" dirty="0" smtClean="0"/>
              <a:t>Fabulous Food &amp; Drink</a:t>
            </a:r>
          </a:p>
          <a:p>
            <a:r>
              <a:rPr lang="en-US" dirty="0" smtClean="0"/>
              <a:t>Amazing Sites (Fed Res Bldg)</a:t>
            </a:r>
          </a:p>
          <a:p>
            <a:r>
              <a:rPr lang="en-US" dirty="0" smtClean="0"/>
              <a:t>Wonderful Speakers</a:t>
            </a:r>
          </a:p>
          <a:p>
            <a:r>
              <a:rPr lang="en-US" dirty="0" smtClean="0"/>
              <a:t>Loads of Fun</a:t>
            </a:r>
          </a:p>
          <a:p>
            <a:r>
              <a:rPr lang="en-US" dirty="0" smtClean="0"/>
              <a:t>Important Celebrities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have a Dollar?</a:t>
            </a:r>
            <a:endParaRPr lang="en-US" dirty="0"/>
          </a:p>
        </p:txBody>
      </p:sp>
      <p:pic>
        <p:nvPicPr>
          <p:cNvPr id="4" name="Content Placeholder 3" descr="Roger &amp; George Washington in DC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10846" y="1527175"/>
            <a:ext cx="6085795" cy="4572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2743200"/>
            <a:ext cx="8458200" cy="3581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/>
              <a:t>Contact: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2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/>
              <a:t>Roger Poling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>
                <a:hlinkClick r:id="rId3"/>
              </a:rPr>
              <a:t>Roger.poling@gmail.com</a:t>
            </a:r>
            <a:endParaRPr lang="en-US" sz="32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200" dirty="0" smtClean="0"/>
          </a:p>
        </p:txBody>
      </p:sp>
      <p:sp>
        <p:nvSpPr>
          <p:cNvPr id="3481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Additional Questions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583</TotalTime>
  <Words>459</Words>
  <Application>Microsoft Office PowerPoint</Application>
  <PresentationFormat>On-screen Show (4:3)</PresentationFormat>
  <Paragraphs>119</Paragraphs>
  <Slides>24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Georgia</vt:lpstr>
      <vt:lpstr>Wingdings 2</vt:lpstr>
      <vt:lpstr>Wingdings</vt:lpstr>
      <vt:lpstr>Calibri</vt:lpstr>
      <vt:lpstr>Verdana</vt:lpstr>
      <vt:lpstr>Civic</vt:lpstr>
      <vt:lpstr>Photo Editor Photo</vt:lpstr>
      <vt:lpstr>Acrobat Document</vt:lpstr>
      <vt:lpstr>Lessons Learned at National Conference</vt:lpstr>
      <vt:lpstr>Preview</vt:lpstr>
      <vt:lpstr>Advocating for Financial Literacy Education</vt:lpstr>
      <vt:lpstr>21st Century Content</vt:lpstr>
      <vt:lpstr>21st Century Content</vt:lpstr>
      <vt:lpstr>Slide 6</vt:lpstr>
      <vt:lpstr>Slide 7</vt:lpstr>
      <vt:lpstr>Slide 8</vt:lpstr>
      <vt:lpstr>Slide 9</vt:lpstr>
      <vt:lpstr>Rationales for Financial Literacy Education</vt:lpstr>
      <vt:lpstr>Shift Happens</vt:lpstr>
      <vt:lpstr>Slide 12</vt:lpstr>
      <vt:lpstr>Partnership’s Goal</vt:lpstr>
      <vt:lpstr>Slide 14</vt:lpstr>
      <vt:lpstr>Key to a Better Life </vt:lpstr>
      <vt:lpstr>A Better Future for All</vt:lpstr>
      <vt:lpstr>If we don’t teach it, who will?</vt:lpstr>
      <vt:lpstr>A new NEFE study finds:</vt:lpstr>
      <vt:lpstr>Slide 19</vt:lpstr>
      <vt:lpstr>Slide 20</vt:lpstr>
      <vt:lpstr>Original presentation by</vt:lpstr>
      <vt:lpstr>Should you go this fall? </vt:lpstr>
      <vt:lpstr>Anyone have a Dollar?</vt:lpstr>
      <vt:lpstr>Additional Questions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Education: Equipping Students with 21st Century Skills</dc:title>
  <dc:creator>Andrea Prejean</dc:creator>
  <cp:lastModifiedBy>Your User Name</cp:lastModifiedBy>
  <cp:revision>60</cp:revision>
  <dcterms:created xsi:type="dcterms:W3CDTF">2009-01-24T17:50:43Z</dcterms:created>
  <dcterms:modified xsi:type="dcterms:W3CDTF">2010-07-21T00:46:30Z</dcterms:modified>
</cp:coreProperties>
</file>