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tags/tag16.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4" r:id="rId1"/>
  </p:sldMasterIdLst>
  <p:notesMasterIdLst>
    <p:notesMasterId r:id="rId24"/>
  </p:notesMasterIdLst>
  <p:handoutMasterIdLst>
    <p:handoutMasterId r:id="rId25"/>
  </p:handoutMasterIdLst>
  <p:sldIdLst>
    <p:sldId id="287" r:id="rId2"/>
    <p:sldId id="337" r:id="rId3"/>
    <p:sldId id="303" r:id="rId4"/>
    <p:sldId id="306" r:id="rId5"/>
    <p:sldId id="330" r:id="rId6"/>
    <p:sldId id="338" r:id="rId7"/>
    <p:sldId id="339" r:id="rId8"/>
    <p:sldId id="282" r:id="rId9"/>
    <p:sldId id="291" r:id="rId10"/>
    <p:sldId id="342" r:id="rId11"/>
    <p:sldId id="333" r:id="rId12"/>
    <p:sldId id="335" r:id="rId13"/>
    <p:sldId id="290" r:id="rId14"/>
    <p:sldId id="295" r:id="rId15"/>
    <p:sldId id="297" r:id="rId16"/>
    <p:sldId id="300" r:id="rId17"/>
    <p:sldId id="301" r:id="rId18"/>
    <p:sldId id="298" r:id="rId19"/>
    <p:sldId id="343" r:id="rId20"/>
    <p:sldId id="344" r:id="rId21"/>
    <p:sldId id="345" r:id="rId22"/>
    <p:sldId id="288" r:id="rId23"/>
  </p:sldIdLst>
  <p:sldSz cx="9144000" cy="6858000" type="screen4x3"/>
  <p:notesSz cx="6881813" cy="92964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D2A000"/>
    <a:srgbClr val="A88000"/>
    <a:srgbClr val="D09E00"/>
    <a:srgbClr val="CBB196"/>
    <a:srgbClr val="DABA96"/>
    <a:srgbClr val="CFBA96"/>
    <a:srgbClr val="FF6600"/>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61" autoAdjust="0"/>
    <p:restoredTop sz="64214" autoAdjust="0"/>
  </p:normalViewPr>
  <p:slideViewPr>
    <p:cSldViewPr>
      <p:cViewPr>
        <p:scale>
          <a:sx n="70" d="100"/>
          <a:sy n="70" d="100"/>
        </p:scale>
        <p:origin x="-32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100" d="100"/>
          <a:sy n="100" d="100"/>
        </p:scale>
        <p:origin x="-1554" y="438"/>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69106" y="304800"/>
            <a:ext cx="5867400" cy="465138"/>
          </a:xfrm>
          <a:prstGeom prst="rect">
            <a:avLst/>
          </a:prstGeom>
        </p:spPr>
        <p:txBody>
          <a:bodyPr vert="horz" lIns="91440" tIns="45720" rIns="91440" bIns="45720" rtlCol="0"/>
          <a:lstStyle>
            <a:lvl1pPr algn="l">
              <a:defRPr sz="1200"/>
            </a:lvl1p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
        <p:nvSpPr>
          <p:cNvPr id="4" name="Footer Placeholder 3"/>
          <p:cNvSpPr>
            <a:spLocks noGrp="1"/>
          </p:cNvSpPr>
          <p:nvPr>
            <p:ph type="ftr" sz="quarter" idx="2"/>
          </p:nvPr>
        </p:nvSpPr>
        <p:spPr>
          <a:xfrm>
            <a:off x="469107" y="8763000"/>
            <a:ext cx="1219200" cy="312738"/>
          </a:xfrm>
          <a:prstGeom prst="rect">
            <a:avLst/>
          </a:prstGeom>
        </p:spPr>
        <p:txBody>
          <a:bodyPr vert="horz" lIns="91440" tIns="45720" rIns="91440" bIns="45720" rtlCol="0" anchor="b"/>
          <a:lstStyle>
            <a:lvl1pPr algn="l">
              <a:defRPr sz="1200"/>
            </a:lvl1pPr>
          </a:lstStyle>
          <a:p>
            <a:r>
              <a:rPr lang="en-US" sz="1100" dirty="0" smtClean="0"/>
              <a:t>www.hsfpp.org</a:t>
            </a:r>
            <a:endParaRPr lang="en-US" sz="1100" dirty="0"/>
          </a:p>
        </p:txBody>
      </p:sp>
      <p:sp>
        <p:nvSpPr>
          <p:cNvPr id="5" name="Slide Number Placeholder 4"/>
          <p:cNvSpPr>
            <a:spLocks noGrp="1"/>
          </p:cNvSpPr>
          <p:nvPr>
            <p:ph type="sldNum" sz="quarter" idx="3"/>
          </p:nvPr>
        </p:nvSpPr>
        <p:spPr>
          <a:xfrm>
            <a:off x="5803106" y="8763000"/>
            <a:ext cx="544512" cy="312738"/>
          </a:xfrm>
          <a:prstGeom prst="rect">
            <a:avLst/>
          </a:prstGeom>
        </p:spPr>
        <p:txBody>
          <a:bodyPr vert="horz" lIns="91440" tIns="45720" rIns="91440" bIns="45720" rtlCol="0" anchor="b"/>
          <a:lstStyle>
            <a:lvl1pPr algn="r">
              <a:defRPr sz="1200"/>
            </a:lvl1pPr>
          </a:lstStyle>
          <a:p>
            <a:fld id="{C3B7C1B5-4E60-4C9B-B44D-9B9BC9AE9958}" type="slidenum">
              <a:rPr lang="en-US" sz="1100" smtClean="0"/>
              <a:pPr/>
              <a:t>‹#›</a:t>
            </a:fld>
            <a:endParaRPr lang="en-US" sz="1100" dirty="0"/>
          </a:p>
        </p:txBody>
      </p:sp>
    </p:spTree>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45306" y="304800"/>
            <a:ext cx="5803106" cy="464820"/>
          </a:xfrm>
          <a:prstGeom prst="rect">
            <a:avLst/>
          </a:prstGeom>
        </p:spPr>
        <p:txBody>
          <a:bodyPr vert="horz" lIns="92446" tIns="46223" rIns="92446" bIns="46223" rtlCol="0"/>
          <a:lstStyle>
            <a:lvl1pPr algn="l">
              <a:defRPr sz="1200"/>
            </a:lvl1p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
        <p:nvSpPr>
          <p:cNvPr id="4" name="Slide Image Placeholder 3"/>
          <p:cNvSpPr>
            <a:spLocks noGrp="1" noRot="1" noChangeAspect="1"/>
          </p:cNvSpPr>
          <p:nvPr>
            <p:ph type="sldImg" idx="2"/>
          </p:nvPr>
        </p:nvSpPr>
        <p:spPr>
          <a:xfrm>
            <a:off x="1459706" y="914400"/>
            <a:ext cx="4038600" cy="302895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688182" y="4114800"/>
            <a:ext cx="5505450" cy="4484370"/>
          </a:xfrm>
          <a:prstGeom prst="rect">
            <a:avLst/>
          </a:prstGeom>
        </p:spPr>
        <p:txBody>
          <a:bodyPr vert="horz" lIns="92446" tIns="46223" rIns="92446" bIns="4622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621507" y="8763000"/>
            <a:ext cx="1219200" cy="312420"/>
          </a:xfrm>
          <a:prstGeom prst="rect">
            <a:avLst/>
          </a:prstGeom>
        </p:spPr>
        <p:txBody>
          <a:bodyPr vert="horz" lIns="92446" tIns="46223" rIns="92446" bIns="46223" rtlCol="0" anchor="b"/>
          <a:lstStyle>
            <a:lvl1pPr algn="l">
              <a:defRPr sz="1100"/>
            </a:lvl1pPr>
          </a:lstStyle>
          <a:p>
            <a:r>
              <a:rPr lang="en-US" dirty="0" smtClean="0"/>
              <a:t>www.hsfpp.org</a:t>
            </a:r>
            <a:endParaRPr lang="en-US" dirty="0"/>
          </a:p>
        </p:txBody>
      </p:sp>
      <p:sp>
        <p:nvSpPr>
          <p:cNvPr id="7" name="Slide Number Placeholder 6"/>
          <p:cNvSpPr>
            <a:spLocks noGrp="1"/>
          </p:cNvSpPr>
          <p:nvPr>
            <p:ph type="sldNum" sz="quarter" idx="5"/>
          </p:nvPr>
        </p:nvSpPr>
        <p:spPr>
          <a:xfrm>
            <a:off x="5574506" y="8763000"/>
            <a:ext cx="619915" cy="303186"/>
          </a:xfrm>
          <a:prstGeom prst="rect">
            <a:avLst/>
          </a:prstGeom>
        </p:spPr>
        <p:txBody>
          <a:bodyPr vert="horz" lIns="92446" tIns="46223" rIns="92446" bIns="46223" rtlCol="0" anchor="b"/>
          <a:lstStyle>
            <a:lvl1pPr algn="r">
              <a:defRPr sz="1100"/>
            </a:lvl1pPr>
          </a:lstStyle>
          <a:p>
            <a:fld id="{423998B8-98DF-4FD4-873F-E713DAF91B9C}" type="slidenum">
              <a:rPr lang="en-US" smtClean="0"/>
              <a:pPr/>
              <a:t>‹#›</a:t>
            </a:fld>
            <a:endParaRPr lang="en-US" dirty="0"/>
          </a:p>
        </p:txBody>
      </p:sp>
    </p:spTree>
  </p:cSld>
  <p:clrMap bg1="lt1" tx1="dk1" bg2="lt2" tx2="dk2" accent1="accent1" accent2="accent2" accent3="accent3" accent4="accent4" accent5="accent5" accent6="accent6" hlink="hlink" folHlink="folHlink"/>
  <p:hf/>
  <p:notesStyle>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100" kern="1200">
        <a:solidFill>
          <a:schemeClr val="tx1"/>
        </a:solidFill>
        <a:latin typeface="+mn-lt"/>
        <a:ea typeface="+mn-ea"/>
        <a:cs typeface="+mn-cs"/>
      </a:defRPr>
    </a:lvl2pPr>
    <a:lvl3pPr marL="914400" algn="l" defTabSz="914400" rtl="0" eaLnBrk="1" latinLnBrk="0" hangingPunct="1">
      <a:defRPr sz="1100" kern="1200">
        <a:solidFill>
          <a:schemeClr val="tx1"/>
        </a:solidFill>
        <a:latin typeface="+mn-lt"/>
        <a:ea typeface="+mn-ea"/>
        <a:cs typeface="+mn-cs"/>
      </a:defRPr>
    </a:lvl3pPr>
    <a:lvl4pPr marL="1371600" algn="l" defTabSz="914400" rtl="0" eaLnBrk="1" latinLnBrk="0" hangingPunct="1">
      <a:defRPr sz="1100" kern="1200">
        <a:solidFill>
          <a:schemeClr val="tx1"/>
        </a:solidFill>
        <a:latin typeface="+mn-lt"/>
        <a:ea typeface="+mn-ea"/>
        <a:cs typeface="+mn-cs"/>
      </a:defRPr>
    </a:lvl4pPr>
    <a:lvl5pPr marL="1828800" algn="l" defTabSz="914400" rtl="0" eaLnBrk="1" latinLnBrk="0" hangingPunct="1">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endParaRPr lang="en-US" baseline="0" dirty="0" smtClean="0">
              <a:latin typeface="Calibri" pitchFamily="34" charset="0"/>
            </a:endParaRPr>
          </a:p>
          <a:p>
            <a:endParaRPr lang="en-US" baseline="0" dirty="0" smtClean="0">
              <a:latin typeface="Calibri" pitchFamily="34" charset="0"/>
            </a:endParaRPr>
          </a:p>
        </p:txBody>
      </p:sp>
      <p:sp>
        <p:nvSpPr>
          <p:cNvPr id="4" name="Slide Number Placeholder 3"/>
          <p:cNvSpPr>
            <a:spLocks noGrp="1"/>
          </p:cNvSpPr>
          <p:nvPr>
            <p:ph type="sldNum" sz="quarter" idx="10"/>
          </p:nvPr>
        </p:nvSpPr>
        <p:spPr/>
        <p:txBody>
          <a:bodyPr/>
          <a:lstStyle/>
          <a:p>
            <a:fld id="{423998B8-98DF-4FD4-873F-E713DAF91B9C}" type="slidenum">
              <a:rPr lang="en-US" smtClean="0"/>
              <a:pPr/>
              <a:t>0</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txBox="1">
            <a:spLocks/>
          </p:cNvSpPr>
          <p:nvPr/>
        </p:nvSpPr>
        <p:spPr>
          <a:xfrm>
            <a:off x="621506" y="304800"/>
            <a:ext cx="5803106" cy="464820"/>
          </a:xfrm>
          <a:prstGeom prst="rect">
            <a:avLst/>
          </a:prstGeom>
        </p:spPr>
        <p:txBody>
          <a:bodyPr vert="horz" lIns="92446" tIns="46223" rIns="92446" bIns="46223"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Introduction to the High School Financial Planning Program® (HSFPP)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National Endowment for Financial Education® (NEFE®)</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458913" y="914400"/>
            <a:ext cx="4038600" cy="3028950"/>
          </a:xfrm>
          <a:ln/>
        </p:spPr>
      </p:sp>
      <p:sp>
        <p:nvSpPr>
          <p:cNvPr id="65539" name="Notes Placeholder 2"/>
          <p:cNvSpPr>
            <a:spLocks noGrp="1"/>
          </p:cNvSpPr>
          <p:nvPr>
            <p:ph type="body" idx="1"/>
          </p:nvPr>
        </p:nvSpPr>
        <p:spPr>
          <a:noFill/>
          <a:ln>
            <a:solidFill>
              <a:schemeClr val="bg1">
                <a:lumMod val="75000"/>
              </a:schemeClr>
            </a:solidFill>
          </a:ln>
        </p:spPr>
        <p:txBody>
          <a:bodyPr>
            <a:normAutofit lnSpcReduction="10000"/>
          </a:bodyPr>
          <a:lstStyle/>
          <a:p>
            <a:pPr marL="228600" indent="-228600">
              <a:spcAft>
                <a:spcPts val="600"/>
              </a:spcAft>
              <a:buFont typeface="Wingdings" pitchFamily="2" charset="2"/>
              <a:buChar char="q"/>
            </a:pPr>
            <a:endParaRPr lang="en-US" dirty="0" smtClean="0">
              <a:latin typeface="Calibri" pitchFamily="34" charset="0"/>
            </a:endParaRPr>
          </a:p>
          <a:p>
            <a:pPr>
              <a:spcAft>
                <a:spcPts val="600"/>
              </a:spcAft>
            </a:pPr>
            <a:r>
              <a:rPr lang="en-US" b="1" dirty="0" smtClean="0">
                <a:latin typeface="Calibri" pitchFamily="34" charset="0"/>
              </a:rPr>
              <a:t>Talking Points:</a:t>
            </a:r>
          </a:p>
          <a:p>
            <a:pPr marL="228600" indent="-228600">
              <a:lnSpc>
                <a:spcPct val="100000"/>
              </a:lnSpc>
              <a:spcAft>
                <a:spcPts val="600"/>
              </a:spcAft>
              <a:buFont typeface="Wingdings" pitchFamily="2" charset="2"/>
              <a:buChar char="q"/>
            </a:pPr>
            <a:r>
              <a:rPr lang="en-US" dirty="0" smtClean="0">
                <a:latin typeface="Calibri" pitchFamily="34" charset="0"/>
              </a:rPr>
              <a:t>Point out that the High </a:t>
            </a:r>
            <a:r>
              <a:rPr lang="en-US" dirty="0">
                <a:latin typeface="Calibri" pitchFamily="34" charset="0"/>
              </a:rPr>
              <a:t>School Financial Planning Program is a public service of the National Endowment for Financial Education in Denver </a:t>
            </a:r>
            <a:r>
              <a:rPr lang="en-US" dirty="0" smtClean="0">
                <a:latin typeface="Calibri" pitchFamily="34" charset="0"/>
              </a:rPr>
              <a:t>Colorado, </a:t>
            </a:r>
            <a:r>
              <a:rPr lang="en-US" dirty="0">
                <a:latin typeface="Calibri" pitchFamily="34" charset="0"/>
              </a:rPr>
              <a:t>working in partnership with the National Institute  of Food and Agriculture and the Credit Union National Association and America’s Credit Unions</a:t>
            </a:r>
            <a:r>
              <a:rPr lang="en-US" dirty="0" smtClean="0">
                <a:latin typeface="Calibri" pitchFamily="34" charset="0"/>
              </a:rPr>
              <a:t>.</a:t>
            </a:r>
          </a:p>
          <a:p>
            <a:pPr marL="228600" indent="-228600">
              <a:lnSpc>
                <a:spcPct val="100000"/>
              </a:lnSpc>
              <a:spcAft>
                <a:spcPts val="600"/>
              </a:spcAft>
              <a:buFont typeface="Wingdings" pitchFamily="2" charset="2"/>
              <a:buChar char="q"/>
            </a:pPr>
            <a:r>
              <a:rPr lang="en-US" dirty="0" smtClean="0">
                <a:latin typeface="Calibri" pitchFamily="34" charset="0"/>
              </a:rPr>
              <a:t>Through these partnerships, NEFE utilizes a national network of state representatives</a:t>
            </a:r>
            <a:r>
              <a:rPr lang="en-US" baseline="0" dirty="0" smtClean="0">
                <a:latin typeface="Calibri" pitchFamily="34" charset="0"/>
              </a:rPr>
              <a:t> to introduce the high school program to schools and youth organizations.  These Cooperative Extension reps and Credit Union reps will also facilitate instructor training and help instructors connect with personal finance resources.</a:t>
            </a:r>
          </a:p>
          <a:p>
            <a:pPr marL="228600" indent="-228600">
              <a:lnSpc>
                <a:spcPct val="100000"/>
              </a:lnSpc>
              <a:spcAft>
                <a:spcPts val="600"/>
              </a:spcAft>
              <a:buFont typeface="Wingdings" pitchFamily="2" charset="2"/>
              <a:buChar char="q"/>
            </a:pPr>
            <a:r>
              <a:rPr lang="en-US" baseline="0" dirty="0" smtClean="0">
                <a:latin typeface="Calibri" pitchFamily="34" charset="0"/>
              </a:rPr>
              <a:t>Point out the state representatives, their titles, and organizations</a:t>
            </a:r>
            <a:r>
              <a:rPr lang="en-US" dirty="0" smtClean="0">
                <a:latin typeface="Calibri" pitchFamily="34" charset="0"/>
              </a:rPr>
              <a:t> so the audience knows who to reach out to for more information or local assistance.</a:t>
            </a:r>
            <a:endParaRPr lang="en-US" baseline="0" dirty="0" smtClean="0">
              <a:latin typeface="Calibri" pitchFamily="34" charset="0"/>
            </a:endParaRPr>
          </a:p>
        </p:txBody>
      </p:sp>
      <p:sp>
        <p:nvSpPr>
          <p:cNvPr id="4" name="Slide Number Placeholder 3"/>
          <p:cNvSpPr>
            <a:spLocks noGrp="1"/>
          </p:cNvSpPr>
          <p:nvPr>
            <p:ph type="sldNum" sz="quarter" idx="5"/>
          </p:nvPr>
        </p:nvSpPr>
        <p:spPr/>
        <p:txBody>
          <a:bodyPr/>
          <a:lstStyle/>
          <a:p>
            <a:pPr>
              <a:defRPr/>
            </a:pPr>
            <a:fld id="{E8948E8F-C54E-47C8-B0A2-AA719F680D58}" type="slidenum">
              <a:rPr lang="en-US" smtClean="0"/>
              <a:pPr>
                <a:defRPr/>
              </a:pPr>
              <a:t>1</a:t>
            </a:fld>
            <a:endParaRPr lang="en-US" dirty="0"/>
          </a:p>
        </p:txBody>
      </p:sp>
      <p:sp>
        <p:nvSpPr>
          <p:cNvPr id="7" name="Footer Placeholder 6"/>
          <p:cNvSpPr>
            <a:spLocks noGrp="1"/>
          </p:cNvSpPr>
          <p:nvPr>
            <p:ph type="ftr" sz="quarter" idx="12"/>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xfrm>
            <a:off x="688182" y="4343400"/>
            <a:ext cx="5505450" cy="4255770"/>
          </a:xfrm>
          <a:ln>
            <a:solidFill>
              <a:schemeClr val="bg1">
                <a:lumMod val="75000"/>
              </a:schemeClr>
            </a:solidFill>
          </a:ln>
        </p:spPr>
        <p:txBody>
          <a:bodyPr>
            <a:normAutofit/>
          </a:bodyPr>
          <a:lstStyle/>
          <a:p>
            <a:pPr marL="228600" indent="-228600">
              <a:spcAft>
                <a:spcPts val="600"/>
              </a:spcAft>
            </a:pPr>
            <a:endParaRPr lang="en-US" b="1" dirty="0" smtClean="0"/>
          </a:p>
          <a:p>
            <a:pPr>
              <a:spcAft>
                <a:spcPts val="600"/>
              </a:spcAft>
            </a:pPr>
            <a:r>
              <a:rPr lang="en-US" b="1" baseline="0" dirty="0" smtClean="0"/>
              <a:t>Talking points:</a:t>
            </a:r>
          </a:p>
          <a:p>
            <a:pPr marL="231775" indent="-231775">
              <a:spcAft>
                <a:spcPts val="600"/>
              </a:spcAft>
              <a:buFont typeface="Wingdings" pitchFamily="2" charset="2"/>
              <a:buChar char="q"/>
              <a:tabLst>
                <a:tab pos="231775" algn="l"/>
              </a:tabLst>
            </a:pPr>
            <a:r>
              <a:rPr lang="en-US" baseline="0" dirty="0" smtClean="0"/>
              <a:t>NEFE is a nonprofit, noncommercial foundation dedicated to empowering individuals for </a:t>
            </a:r>
            <a:br>
              <a:rPr lang="en-US" baseline="0" dirty="0" smtClean="0"/>
            </a:br>
            <a:r>
              <a:rPr lang="en-US" baseline="0" dirty="0" smtClean="0"/>
              <a:t>financial decision-making through all stages of their lives.</a:t>
            </a:r>
          </a:p>
          <a:p>
            <a:pPr marL="231775" indent="-231775">
              <a:spcAft>
                <a:spcPts val="600"/>
              </a:spcAft>
              <a:buFont typeface="Wingdings" pitchFamily="2" charset="2"/>
              <a:buChar char="q"/>
              <a:tabLst>
                <a:tab pos="231775" algn="l"/>
              </a:tabLst>
            </a:pPr>
            <a:r>
              <a:rPr lang="en-US" baseline="0" dirty="0" smtClean="0"/>
              <a:t>In the 1980s the foundation evolved from the College of Financial Planning® to meet a need of  providing reliable, impartial financial information to consumers, particularly the underserved.</a:t>
            </a:r>
          </a:p>
          <a:p>
            <a:pPr marL="231775" indent="-231775">
              <a:spcAft>
                <a:spcPts val="600"/>
              </a:spcAft>
              <a:buFont typeface="Wingdings" pitchFamily="2" charset="2"/>
              <a:buChar char="q"/>
              <a:tabLst>
                <a:tab pos="231775" algn="l"/>
              </a:tabLst>
            </a:pPr>
            <a:r>
              <a:rPr lang="en-US" baseline="0" dirty="0" smtClean="0"/>
              <a:t>The HSFPP is the flagship program of NEFE, and now many other no-cost resources are available, </a:t>
            </a:r>
            <a:r>
              <a:rPr lang="en-US" dirty="0" smtClean="0"/>
              <a:t>including resources for teens that will be introduced during this presentation</a:t>
            </a:r>
            <a:r>
              <a:rPr lang="en-US" baseline="0" dirty="0" smtClean="0"/>
              <a:t>.</a:t>
            </a:r>
          </a:p>
          <a:p>
            <a:pPr>
              <a:spcAft>
                <a:spcPts val="600"/>
              </a:spcAft>
              <a:buFont typeface="Wingdings" pitchFamily="2" charset="2"/>
              <a:buNone/>
            </a:pPr>
            <a:endParaRPr lang="en-US" baseline="0" dirty="0" smtClean="0"/>
          </a:p>
          <a:p>
            <a:pPr>
              <a:spcAft>
                <a:spcPts val="600"/>
              </a:spcAft>
              <a:buFont typeface="Wingdings" pitchFamily="2" charset="2"/>
              <a:buNone/>
            </a:pPr>
            <a:endParaRPr lang="en-US" dirty="0"/>
          </a:p>
        </p:txBody>
      </p:sp>
      <p:sp>
        <p:nvSpPr>
          <p:cNvPr id="6" name="Slide Number Placeholder 5"/>
          <p:cNvSpPr>
            <a:spLocks noGrp="1"/>
          </p:cNvSpPr>
          <p:nvPr>
            <p:ph type="sldNum" sz="quarter" idx="12"/>
          </p:nvPr>
        </p:nvSpPr>
        <p:spPr/>
        <p:txBody>
          <a:bodyPr/>
          <a:lstStyle/>
          <a:p>
            <a:fld id="{2E0E0AA9-C285-4A1F-8A2E-0E12C7CB2B9C}" type="slidenum">
              <a:rPr lang="en-US" smtClean="0"/>
              <a:pPr/>
              <a:t>2</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marL="0" marR="0" indent="0" algn="l" defTabSz="914400" rtl="0" eaLnBrk="1" fontAlgn="auto" latinLnBrk="0" hangingPunct="1">
              <a:lnSpc>
                <a:spcPct val="100000"/>
              </a:lnSpc>
              <a:spcBef>
                <a:spcPts val="0"/>
              </a:spcBef>
              <a:spcAft>
                <a:spcPts val="200"/>
              </a:spcAft>
              <a:buClr>
                <a:schemeClr val="accent1"/>
              </a:buClr>
              <a:buSzPct val="70000"/>
              <a:buFontTx/>
              <a:buNone/>
              <a:tabLst/>
              <a:defRPr/>
            </a:pPr>
            <a:r>
              <a:rPr lang="en-US" sz="1200" b="1" baseline="0" dirty="0" smtClean="0"/>
              <a:t>Talking points:</a:t>
            </a:r>
          </a:p>
          <a:p>
            <a:pPr marL="231775" indent="-231775">
              <a:spcBef>
                <a:spcPts val="0"/>
              </a:spcBef>
              <a:spcAft>
                <a:spcPts val="600"/>
              </a:spcAft>
              <a:buClr>
                <a:schemeClr val="tx1"/>
              </a:buClr>
              <a:buSzPct val="100000"/>
              <a:buFont typeface="Wingdings" pitchFamily="2" charset="2"/>
              <a:buChar char="q"/>
              <a:tabLst>
                <a:tab pos="231775" algn="l"/>
              </a:tabLst>
            </a:pPr>
            <a:r>
              <a:rPr lang="en-US" sz="1200" dirty="0" smtClean="0"/>
              <a:t>Provide a general overview of who NEFE serves, how NEFE works with others, and what NEFE provides.</a:t>
            </a:r>
          </a:p>
          <a:p>
            <a:pPr marL="231775" indent="-231775">
              <a:spcBef>
                <a:spcPts val="0"/>
              </a:spcBef>
              <a:spcAft>
                <a:spcPts val="600"/>
              </a:spcAft>
              <a:buClr>
                <a:schemeClr val="tx1"/>
              </a:buClr>
              <a:buSzPct val="100000"/>
              <a:buFont typeface="Wingdings" pitchFamily="2" charset="2"/>
              <a:buChar char="q"/>
              <a:tabLst>
                <a:tab pos="231775" algn="l"/>
              </a:tabLst>
            </a:pPr>
            <a:r>
              <a:rPr lang="en-US" sz="1200" dirty="0" smtClean="0"/>
              <a:t>Examples of how NEFE serves consumers include personal finance curriculum for educators, instructional materials for workshop facilitators, and website resources for consumers. </a:t>
            </a:r>
          </a:p>
          <a:p>
            <a:pPr marL="231775" indent="-231775">
              <a:spcBef>
                <a:spcPts val="0"/>
              </a:spcBef>
              <a:spcAft>
                <a:spcPts val="600"/>
              </a:spcAft>
              <a:buClr>
                <a:schemeClr val="tx1"/>
              </a:buClr>
              <a:buSzPct val="100000"/>
              <a:buFont typeface="Wingdings" pitchFamily="2" charset="2"/>
              <a:buChar char="q"/>
              <a:tabLst>
                <a:tab pos="231775" algn="l"/>
              </a:tabLst>
            </a:pPr>
            <a:r>
              <a:rPr lang="en-US" sz="1200" dirty="0" smtClean="0"/>
              <a:t>NEFE strives to reach those who will benefit from increasing their financial know-how yet may not know about or currently receive services from a local school, community organization, financial institution, or financial professional.</a:t>
            </a:r>
          </a:p>
          <a:p>
            <a:pPr marL="231775" indent="-231775">
              <a:spcBef>
                <a:spcPts val="0"/>
              </a:spcBef>
              <a:spcAft>
                <a:spcPts val="600"/>
              </a:spcAft>
              <a:buClr>
                <a:schemeClr val="tx1"/>
              </a:buClr>
              <a:buSzPct val="100000"/>
              <a:buFont typeface="Wingdings" pitchFamily="2" charset="2"/>
              <a:buChar char="q"/>
              <a:tabLst>
                <a:tab pos="231775" algn="l"/>
              </a:tabLst>
            </a:pPr>
            <a:r>
              <a:rPr lang="en-US" sz="1200" dirty="0" smtClean="0"/>
              <a:t>NEFE partners with other financial educators and practitioners to reach consumers with credible, noncommercial personal finance resources and strategies.</a:t>
            </a:r>
          </a:p>
          <a:p>
            <a:pPr marL="231775" indent="-231775">
              <a:spcBef>
                <a:spcPts val="0"/>
              </a:spcBef>
              <a:spcAft>
                <a:spcPts val="600"/>
              </a:spcAft>
              <a:buClr>
                <a:schemeClr val="tx1"/>
              </a:buClr>
              <a:buSzPct val="100000"/>
              <a:buFont typeface="Wingdings" pitchFamily="2" charset="2"/>
              <a:buChar char="q"/>
              <a:tabLst>
                <a:tab pos="231775" algn="l"/>
              </a:tabLst>
            </a:pPr>
            <a:r>
              <a:rPr lang="en-US" sz="1200" dirty="0" smtClean="0"/>
              <a:t>Examples of NEFE partnerships and alliance activities include NIFA’s Cooperative Extension, Credit Unions, the Jump$tart Coalition, Catholic Charities, the Red Cross, and the National Military Family Association. Additional partnership activities can be found at www.nefe.org under Who We Help/Partners.</a:t>
            </a:r>
          </a:p>
          <a:p>
            <a:pPr marL="231775" indent="-231775">
              <a:spcBef>
                <a:spcPts val="0"/>
              </a:spcBef>
              <a:spcAft>
                <a:spcPts val="600"/>
              </a:spcAft>
              <a:buClr>
                <a:schemeClr val="tx1"/>
              </a:buClr>
              <a:buSzPct val="100000"/>
              <a:buFont typeface="Wingdings" pitchFamily="2" charset="2"/>
              <a:buChar char="q"/>
              <a:tabLst>
                <a:tab pos="231775" algn="l"/>
              </a:tabLst>
            </a:pPr>
            <a:r>
              <a:rPr lang="en-US" sz="1200" dirty="0" smtClean="0"/>
              <a:t>Examples of NEFE research include the University of Wisconsin study about teacher preparedness, and the current longitudinal study of student financial behaviors at the University of Arizona. Summaries of all NEFE-sponsored research can be found at www.nefe.org under Research.</a:t>
            </a:r>
          </a:p>
          <a:p>
            <a:pPr marL="231775" indent="-231775">
              <a:spcBef>
                <a:spcPts val="0"/>
              </a:spcBef>
              <a:spcAft>
                <a:spcPts val="600"/>
              </a:spcAft>
              <a:buClr>
                <a:schemeClr val="tx1"/>
              </a:buClr>
              <a:buSzPct val="100000"/>
              <a:buFont typeface="Wingdings" pitchFamily="2" charset="2"/>
              <a:buChar char="q"/>
              <a:tabLst>
                <a:tab pos="231775" algn="l"/>
              </a:tabLst>
            </a:pPr>
            <a:r>
              <a:rPr lang="en-US" sz="1200" dirty="0" smtClean="0"/>
              <a:t>NEFE has an ever-growing collection of financial literacy including the HSFPP, Financial Workshop Kits for adult workshops, and consumer resources at www.smartaboutmoney.org. </a:t>
            </a:r>
          </a:p>
          <a:p>
            <a:pPr>
              <a:spcBef>
                <a:spcPts val="0"/>
              </a:spcBef>
              <a:spcAft>
                <a:spcPts val="600"/>
              </a:spcAft>
              <a:buClr>
                <a:schemeClr val="accent1"/>
              </a:buClr>
              <a:buSzPct val="70000"/>
              <a:buNone/>
            </a:pPr>
            <a:endParaRPr lang="en-US" sz="1200" b="1" i="0" dirty="0" smtClean="0">
              <a:solidFill>
                <a:schemeClr val="tx1"/>
              </a:solidFill>
            </a:endParaRPr>
          </a:p>
        </p:txBody>
      </p:sp>
      <p:sp>
        <p:nvSpPr>
          <p:cNvPr id="6" name="Slide Number Placeholder 5"/>
          <p:cNvSpPr>
            <a:spLocks noGrp="1"/>
          </p:cNvSpPr>
          <p:nvPr>
            <p:ph type="sldNum" sz="quarter" idx="12"/>
          </p:nvPr>
        </p:nvSpPr>
        <p:spPr/>
        <p:txBody>
          <a:bodyPr/>
          <a:lstStyle/>
          <a:p>
            <a:fld id="{2E0E0AA9-C285-4A1F-8A2E-0E12C7CB2B9C}" type="slidenum">
              <a:rPr lang="en-US" smtClean="0"/>
              <a:pPr/>
              <a:t>3</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a:spcAft>
                <a:spcPts val="600"/>
              </a:spcAft>
            </a:pPr>
            <a:endParaRPr lang="en-US" b="1" dirty="0" smtClean="0"/>
          </a:p>
          <a:p>
            <a:pPr>
              <a:spcAft>
                <a:spcPts val="600"/>
              </a:spcAft>
            </a:pPr>
            <a:r>
              <a:rPr lang="en-US" b="1" dirty="0" smtClean="0"/>
              <a:t>Talking Points:</a:t>
            </a:r>
          </a:p>
          <a:p>
            <a:pPr marL="228600" indent="-228600">
              <a:spcAft>
                <a:spcPts val="600"/>
              </a:spcAft>
              <a:buFont typeface="Wingdings" pitchFamily="2" charset="2"/>
              <a:buChar char="q"/>
            </a:pPr>
            <a:r>
              <a:rPr lang="en-US" dirty="0" smtClean="0"/>
              <a:t>Since the mid-80s the HSFPP has reached nearly 8 million students across the country and at over 100 military bases around the world.</a:t>
            </a:r>
          </a:p>
          <a:p>
            <a:pPr marL="228600" indent="-228600">
              <a:spcAft>
                <a:spcPts val="600"/>
              </a:spcAft>
              <a:buFont typeface="Wingdings" pitchFamily="2" charset="2"/>
              <a:buChar char="q"/>
            </a:pPr>
            <a:r>
              <a:rPr lang="en-US" dirty="0" smtClean="0"/>
              <a:t>The HSFPP is designed for teachers and youth mentors who want to help students get off to a good start managing their finances on their own.</a:t>
            </a:r>
          </a:p>
          <a:p>
            <a:pPr marL="228600" indent="-228600">
              <a:spcAft>
                <a:spcPts val="600"/>
              </a:spcAft>
              <a:buFont typeface="Wingdings" pitchFamily="2" charset="2"/>
              <a:buChar char="q"/>
            </a:pPr>
            <a:r>
              <a:rPr lang="en-US" dirty="0" smtClean="0"/>
              <a:t>The program is designed for in-person teaching. It works well in the classroom, workshops, and one-on-one situations.</a:t>
            </a:r>
          </a:p>
          <a:p>
            <a:pPr marL="228600" indent="-228600">
              <a:spcAft>
                <a:spcPts val="600"/>
              </a:spcAft>
              <a:buFont typeface="Wingdings" pitchFamily="2" charset="2"/>
              <a:buChar char="q"/>
            </a:pPr>
            <a:r>
              <a:rPr lang="en-US" dirty="0" smtClean="0"/>
              <a:t>The program is used in public and private schools, home school settings, community youth programs, scouts, 4-H, church seminars, JROTC programs, adult and youth learning centers, and juvenile detention centers. </a:t>
            </a:r>
          </a:p>
          <a:p>
            <a:pPr marL="228600" indent="-228600">
              <a:spcAft>
                <a:spcPts val="600"/>
              </a:spcAft>
              <a:buFont typeface="Wingdings" pitchFamily="2" charset="2"/>
              <a:buChar char="q"/>
            </a:pPr>
            <a:r>
              <a:rPr lang="en-US" dirty="0" smtClean="0"/>
              <a:t>After each revised version of the program is in circulation for two to three years, the program impact has been evaluated. The most recent study of the program revealed that students who participated in the HSFPP increased financial knowledge, confidence, and ability to apply what they have learned.</a:t>
            </a:r>
          </a:p>
        </p:txBody>
      </p:sp>
      <p:sp>
        <p:nvSpPr>
          <p:cNvPr id="4" name="Header Placeholder 3"/>
          <p:cNvSpPr>
            <a:spLocks noGrp="1"/>
          </p:cNvSpPr>
          <p:nvPr>
            <p:ph type="hdr" sz="quarter" idx="10"/>
          </p:nvPr>
        </p:nvSpPr>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
        <p:nvSpPr>
          <p:cNvPr id="5" name="Footer Placeholder 4"/>
          <p:cNvSpPr>
            <a:spLocks noGrp="1"/>
          </p:cNvSpPr>
          <p:nvPr>
            <p:ph type="ftr" sz="quarter" idx="11"/>
          </p:nvPr>
        </p:nvSpPr>
        <p:spPr/>
        <p:txBody>
          <a:bodyPr/>
          <a:lstStyle/>
          <a:p>
            <a:r>
              <a:rPr lang="en-US" dirty="0" smtClean="0"/>
              <a:t>www.hsfpp.org</a:t>
            </a:r>
            <a:endParaRPr lang="en-US" dirty="0"/>
          </a:p>
        </p:txBody>
      </p:sp>
      <p:sp>
        <p:nvSpPr>
          <p:cNvPr id="6" name="Slide Number Placeholder 5"/>
          <p:cNvSpPr>
            <a:spLocks noGrp="1"/>
          </p:cNvSpPr>
          <p:nvPr>
            <p:ph type="sldNum" sz="quarter" idx="12"/>
          </p:nvPr>
        </p:nvSpPr>
        <p:spPr/>
        <p:txBody>
          <a:bodyPr/>
          <a:lstStyle/>
          <a:p>
            <a:fld id="{423998B8-98DF-4FD4-873F-E713DAF91B9C}" type="slidenum">
              <a:rPr lang="en-US" smtClean="0"/>
              <a:pPr/>
              <a:t>4</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p:txBody>
          <a:bodyPr>
            <a:normAutofit fontScale="92500" lnSpcReduction="20000"/>
          </a:bodyPr>
          <a:lstStyle/>
          <a:p>
            <a:pPr>
              <a:lnSpc>
                <a:spcPct val="100000"/>
              </a:lnSpc>
              <a:spcBef>
                <a:spcPts val="0"/>
              </a:spcBef>
              <a:spcAft>
                <a:spcPts val="0"/>
              </a:spcAft>
              <a:buFont typeface="Arial" pitchFamily="34" charset="0"/>
              <a:buNone/>
            </a:pPr>
            <a:endParaRPr lang="en-US" sz="1050" dirty="0">
              <a:latin typeface="Calibri" pitchFamily="34" charset="0"/>
            </a:endParaRPr>
          </a:p>
        </p:txBody>
      </p:sp>
      <p:sp>
        <p:nvSpPr>
          <p:cNvPr id="4" name="Slide Number Placeholder 3"/>
          <p:cNvSpPr>
            <a:spLocks noGrp="1"/>
          </p:cNvSpPr>
          <p:nvPr>
            <p:ph type="sldNum" sz="quarter" idx="10"/>
          </p:nvPr>
        </p:nvSpPr>
        <p:spPr/>
        <p:txBody>
          <a:bodyPr/>
          <a:lstStyle/>
          <a:p>
            <a:fld id="{423998B8-98DF-4FD4-873F-E713DAF91B9C}" type="slidenum">
              <a:rPr lang="en-US" smtClean="0"/>
              <a:pPr/>
              <a:t>5</a:t>
            </a:fld>
            <a:endParaRPr lang="en-US" dirty="0"/>
          </a:p>
        </p:txBody>
      </p:sp>
      <p:sp>
        <p:nvSpPr>
          <p:cNvPr id="5" name="Date Placeholder 4"/>
          <p:cNvSpPr>
            <a:spLocks noGrp="1"/>
          </p:cNvSpPr>
          <p:nvPr>
            <p:ph type="dt" idx="11"/>
          </p:nvPr>
        </p:nvSpPr>
        <p:spPr>
          <a:xfrm>
            <a:off x="3897313" y="0"/>
            <a:ext cx="2982912" cy="465138"/>
          </a:xfrm>
          <a:prstGeom prst="rect">
            <a:avLst/>
          </a:prstGeom>
        </p:spPr>
        <p:txBody>
          <a:bodyPr/>
          <a:lstStyle/>
          <a:p>
            <a:r>
              <a:rPr lang="en-US" smtClean="0"/>
              <a:t>High School Financial Planning Program</a:t>
            </a:r>
            <a:endParaRPr lang="en-US" dirty="0"/>
          </a:p>
        </p:txBody>
      </p:sp>
      <p:sp>
        <p:nvSpPr>
          <p:cNvPr id="6" name="Header Placeholder 5"/>
          <p:cNvSpPr>
            <a:spLocks noGrp="1"/>
          </p:cNvSpPr>
          <p:nvPr>
            <p:ph type="hdr" sz="quarter" idx="12"/>
          </p:nvPr>
        </p:nvSpPr>
        <p:spPr/>
        <p:txBody>
          <a:bodyPr/>
          <a:lstStyle/>
          <a:p>
            <a:r>
              <a:rPr lang="en-US" smtClean="0"/>
              <a:t>National Endowment for Financial Education</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p:txBody>
          <a:bodyPr>
            <a:normAutofit fontScale="92500" lnSpcReduction="20000"/>
          </a:bodyPr>
          <a:lstStyle/>
          <a:p>
            <a:pPr>
              <a:lnSpc>
                <a:spcPct val="100000"/>
              </a:lnSpc>
              <a:spcBef>
                <a:spcPts val="0"/>
              </a:spcBef>
              <a:spcAft>
                <a:spcPts val="0"/>
              </a:spcAft>
              <a:buFont typeface="Arial" pitchFamily="34" charset="0"/>
              <a:buNone/>
            </a:pPr>
            <a:endParaRPr lang="en-US" sz="1050" dirty="0">
              <a:latin typeface="Calibri" pitchFamily="34" charset="0"/>
            </a:endParaRPr>
          </a:p>
        </p:txBody>
      </p:sp>
      <p:sp>
        <p:nvSpPr>
          <p:cNvPr id="4" name="Slide Number Placeholder 3"/>
          <p:cNvSpPr>
            <a:spLocks noGrp="1"/>
          </p:cNvSpPr>
          <p:nvPr>
            <p:ph type="sldNum" sz="quarter" idx="10"/>
          </p:nvPr>
        </p:nvSpPr>
        <p:spPr/>
        <p:txBody>
          <a:bodyPr/>
          <a:lstStyle/>
          <a:p>
            <a:fld id="{423998B8-98DF-4FD4-873F-E713DAF91B9C}" type="slidenum">
              <a:rPr lang="en-US" smtClean="0"/>
              <a:pPr/>
              <a:t>6</a:t>
            </a:fld>
            <a:endParaRPr lang="en-US" dirty="0"/>
          </a:p>
        </p:txBody>
      </p:sp>
      <p:sp>
        <p:nvSpPr>
          <p:cNvPr id="5" name="Date Placeholder 4"/>
          <p:cNvSpPr>
            <a:spLocks noGrp="1"/>
          </p:cNvSpPr>
          <p:nvPr>
            <p:ph type="dt" idx="11"/>
          </p:nvPr>
        </p:nvSpPr>
        <p:spPr>
          <a:xfrm>
            <a:off x="3897313" y="0"/>
            <a:ext cx="2982912" cy="465138"/>
          </a:xfrm>
          <a:prstGeom prst="rect">
            <a:avLst/>
          </a:prstGeom>
        </p:spPr>
        <p:txBody>
          <a:bodyPr/>
          <a:lstStyle/>
          <a:p>
            <a:r>
              <a:rPr lang="en-US" smtClean="0"/>
              <a:t>High School Financial Planning Program</a:t>
            </a:r>
            <a:endParaRPr lang="en-US" dirty="0"/>
          </a:p>
        </p:txBody>
      </p:sp>
      <p:sp>
        <p:nvSpPr>
          <p:cNvPr id="6" name="Header Placeholder 5"/>
          <p:cNvSpPr>
            <a:spLocks noGrp="1"/>
          </p:cNvSpPr>
          <p:nvPr>
            <p:ph type="hdr" sz="quarter" idx="12"/>
          </p:nvPr>
        </p:nvSpPr>
        <p:spPr/>
        <p:txBody>
          <a:bodyPr/>
          <a:lstStyle/>
          <a:p>
            <a:r>
              <a:rPr lang="en-US" smtClean="0"/>
              <a:t>National Endowment for Financial Education</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97A68363-9FDA-4AA2-AFEE-4E6FC49759F7}" type="slidenum">
              <a:rPr lang="en-US">
                <a:latin typeface="Arial" pitchFamily="34" charset="0"/>
              </a:rPr>
              <a:pPr/>
              <a:t>7</a:t>
            </a:fld>
            <a:endParaRPr lang="en-US" dirty="0">
              <a:latin typeface="Arial" pitchFamily="34" charset="0"/>
            </a:endParaRPr>
          </a:p>
        </p:txBody>
      </p:sp>
      <p:sp>
        <p:nvSpPr>
          <p:cNvPr id="49155" name="Rectangle 2"/>
          <p:cNvSpPr>
            <a:spLocks noGrp="1" noRot="1" noChangeAspect="1" noChangeArrowheads="1" noTextEdit="1"/>
          </p:cNvSpPr>
          <p:nvPr>
            <p:ph type="sldImg"/>
          </p:nvPr>
        </p:nvSpPr>
        <p:spPr>
          <a:xfrm>
            <a:off x="1458913" y="914400"/>
            <a:ext cx="4038600" cy="3028950"/>
          </a:xfrm>
          <a:ln/>
        </p:spPr>
      </p:sp>
      <p:sp>
        <p:nvSpPr>
          <p:cNvPr id="49156" name="Rectangle 3"/>
          <p:cNvSpPr>
            <a:spLocks noGrp="1" noChangeArrowheads="1"/>
          </p:cNvSpPr>
          <p:nvPr>
            <p:ph type="body" idx="1"/>
          </p:nvPr>
        </p:nvSpPr>
        <p:spPr>
          <a:noFill/>
          <a:ln>
            <a:solidFill>
              <a:schemeClr val="bg1">
                <a:lumMod val="75000"/>
              </a:schemeClr>
            </a:solid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latin typeface="Calibri" pitchFamily="34" charset="0"/>
            </a:endParaRPr>
          </a:p>
          <a:p>
            <a:pPr marL="0" marR="0" indent="0" algn="l" defTabSz="914400" rtl="0" eaLnBrk="1" fontAlgn="auto" latinLnBrk="0" hangingPunct="1">
              <a:lnSpc>
                <a:spcPct val="100000"/>
              </a:lnSpc>
              <a:spcBef>
                <a:spcPts val="0"/>
              </a:spcBef>
              <a:spcAft>
                <a:spcPts val="600"/>
              </a:spcAft>
              <a:buClrTx/>
              <a:buSzTx/>
              <a:buFontTx/>
              <a:buNone/>
              <a:tabLst/>
              <a:defRPr/>
            </a:pPr>
            <a:r>
              <a:rPr lang="en-US" b="1" baseline="0" dirty="0" smtClean="0">
                <a:latin typeface="Calibri" pitchFamily="34" charset="0"/>
              </a:rPr>
              <a:t>Note: </a:t>
            </a:r>
          </a:p>
          <a:p>
            <a:pPr marL="0" marR="0" indent="0" algn="l" defTabSz="914400" rtl="0" eaLnBrk="1" fontAlgn="auto" latinLnBrk="0" hangingPunct="1">
              <a:lnSpc>
                <a:spcPct val="100000"/>
              </a:lnSpc>
              <a:spcBef>
                <a:spcPts val="0"/>
              </a:spcBef>
              <a:spcAft>
                <a:spcPts val="600"/>
              </a:spcAft>
              <a:buClrTx/>
              <a:buSzTx/>
              <a:buFontTx/>
              <a:buNone/>
              <a:tabLst/>
              <a:defRPr/>
            </a:pPr>
            <a:r>
              <a:rPr lang="en-US" b="0" baseline="0" dirty="0" smtClean="0">
                <a:latin typeface="Calibri" pitchFamily="34" charset="0"/>
              </a:rPr>
              <a:t>Custom animation is set in this slide so each of the three components automatically appears in succession: online instructor resources, teacher lesson plans, Student Guide booklet.</a:t>
            </a:r>
          </a:p>
          <a:p>
            <a:pPr marL="0" marR="0" indent="0" algn="l" defTabSz="914400" rtl="0" eaLnBrk="1" fontAlgn="auto" latinLnBrk="0" hangingPunct="1">
              <a:lnSpc>
                <a:spcPct val="100000"/>
              </a:lnSpc>
              <a:spcBef>
                <a:spcPts val="0"/>
              </a:spcBef>
              <a:spcAft>
                <a:spcPts val="600"/>
              </a:spcAft>
              <a:buClrTx/>
              <a:buSzTx/>
              <a:buFontTx/>
              <a:buNone/>
              <a:tabLst/>
              <a:defRPr/>
            </a:pPr>
            <a:endParaRPr lang="en-US" b="1" baseline="0" dirty="0" smtClean="0">
              <a:latin typeface="Calibri" pitchFamily="34" charset="0"/>
            </a:endParaRPr>
          </a:p>
          <a:p>
            <a:pPr marL="0" marR="0" indent="0" algn="l" defTabSz="914400" rtl="0" eaLnBrk="1" fontAlgn="auto" latinLnBrk="0" hangingPunct="1">
              <a:lnSpc>
                <a:spcPct val="100000"/>
              </a:lnSpc>
              <a:spcBef>
                <a:spcPts val="0"/>
              </a:spcBef>
              <a:spcAft>
                <a:spcPts val="600"/>
              </a:spcAft>
              <a:buClrTx/>
              <a:buSzTx/>
              <a:buFontTx/>
              <a:buNone/>
              <a:tabLst/>
              <a:defRPr/>
            </a:pPr>
            <a:r>
              <a:rPr lang="en-US" b="1" baseline="0" dirty="0" smtClean="0">
                <a:latin typeface="Calibri" pitchFamily="34" charset="0"/>
              </a:rPr>
              <a:t>Talking Points:</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baseline="0" dirty="0" smtClean="0">
                <a:latin typeface="Calibri" pitchFamily="34" charset="0"/>
              </a:rPr>
              <a:t>Every module includes:</a:t>
            </a:r>
          </a:p>
          <a:p>
            <a:pPr marL="457200" marR="0" indent="-228600"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baseline="0" dirty="0" smtClean="0">
                <a:latin typeface="Calibri" pitchFamily="34" charset="0"/>
              </a:rPr>
              <a:t>online learning resources (to be viewed later in this presentation)</a:t>
            </a:r>
          </a:p>
          <a:p>
            <a:pPr marL="457200" marR="0" indent="-228600"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baseline="0" dirty="0" smtClean="0">
                <a:latin typeface="Calibri" pitchFamily="34" charset="0"/>
              </a:rPr>
              <a:t>a Student Guide booklet (point out the example in the Info Kit)</a:t>
            </a:r>
          </a:p>
          <a:p>
            <a:pPr marL="457200" marR="0" indent="-228600"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baseline="0" dirty="0" smtClean="0">
                <a:latin typeface="Calibri" pitchFamily="34" charset="0"/>
              </a:rPr>
              <a:t>teacher lesson plans (point out the example in the Info Kit) </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baseline="0" dirty="0" smtClean="0">
                <a:latin typeface="Calibri" pitchFamily="34" charset="0"/>
              </a:rPr>
              <a:t>The curriculum is designed so educators can teach the 45-minute lessons in any sequence they decide based on their local requirements and students needs.</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baseline="0" dirty="0" smtClean="0">
                <a:latin typeface="Calibri" pitchFamily="34" charset="0"/>
              </a:rPr>
              <a:t>Teachers have the flexibility to select which modules and lessons they want to use, some or all, based on what they have time to cover in their curriculum.</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baseline="0" dirty="0" smtClean="0">
                <a:latin typeface="Calibri" pitchFamily="34" charset="0"/>
              </a:rPr>
              <a:t>Teachers also have flexibility to extend learning beyond the HSFPP materials. For example, a teacher might use the IRS.gov </a:t>
            </a:r>
            <a:r>
              <a:rPr lang="en-US" i="1" baseline="0" dirty="0" smtClean="0">
                <a:latin typeface="Calibri" pitchFamily="34" charset="0"/>
              </a:rPr>
              <a:t>Understanding Taxes </a:t>
            </a:r>
            <a:r>
              <a:rPr lang="en-US" baseline="0" dirty="0" smtClean="0">
                <a:latin typeface="Calibri" pitchFamily="34" charset="0"/>
              </a:rPr>
              <a:t>program as an add-on to the HSFPP </a:t>
            </a:r>
            <a:r>
              <a:rPr lang="en-US" i="1" baseline="0" dirty="0" smtClean="0">
                <a:latin typeface="Calibri" pitchFamily="34" charset="0"/>
              </a:rPr>
              <a:t>Earning Potential</a:t>
            </a:r>
            <a:r>
              <a:rPr lang="en-US" baseline="0" dirty="0" smtClean="0">
                <a:latin typeface="Calibri" pitchFamily="34" charset="0"/>
              </a:rPr>
              <a:t> module.</a:t>
            </a:r>
          </a:p>
          <a:p>
            <a:pPr marL="228600" marR="0" indent="-228600" algn="l" defTabSz="914400" rtl="0" eaLnBrk="1" fontAlgn="auto" latinLnBrk="0" hangingPunct="1">
              <a:lnSpc>
                <a:spcPct val="100000"/>
              </a:lnSpc>
              <a:spcBef>
                <a:spcPts val="0"/>
              </a:spcBef>
              <a:spcAft>
                <a:spcPts val="0"/>
              </a:spcAft>
              <a:buClrTx/>
              <a:buSzTx/>
              <a:tabLst/>
              <a:defRPr/>
            </a:pPr>
            <a:endParaRPr lang="en-US" baseline="0" dirty="0" smtClean="0">
              <a:latin typeface="Calibri" pitchFamily="34" charset="0"/>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endParaRPr lang="en-US" baseline="0" dirty="0" smtClean="0">
              <a:latin typeface="Calibri" pitchFamily="34" charset="0"/>
            </a:endParaRPr>
          </a:p>
          <a:p>
            <a:pPr>
              <a:buFont typeface="Wingdings" pitchFamily="2" charset="2"/>
              <a:buNone/>
            </a:pPr>
            <a:endParaRPr lang="en-US" baseline="0" dirty="0" smtClean="0">
              <a:latin typeface="Calibri" pitchFamily="34" charset="0"/>
            </a:endParaRPr>
          </a:p>
        </p:txBody>
      </p:sp>
      <p:sp>
        <p:nvSpPr>
          <p:cNvPr id="7" name="Footer Placeholder 6"/>
          <p:cNvSpPr>
            <a:spLocks noGrp="1"/>
          </p:cNvSpPr>
          <p:nvPr>
            <p:ph type="ftr" sz="quarter" idx="12"/>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a:lnSpc>
                <a:spcPct val="100000"/>
              </a:lnSpc>
              <a:spcBef>
                <a:spcPts val="0"/>
              </a:spcBef>
              <a:spcAft>
                <a:spcPts val="0"/>
              </a:spcAft>
              <a:buFont typeface="Arial" pitchFamily="34" charset="0"/>
              <a:buNone/>
            </a:pPr>
            <a:endParaRPr lang="en-US" sz="1050" b="1" dirty="0" smtClean="0">
              <a:latin typeface="Calibri" pitchFamily="34" charset="0"/>
            </a:endParaRPr>
          </a:p>
          <a:p>
            <a:pPr>
              <a:lnSpc>
                <a:spcPct val="100000"/>
              </a:lnSpc>
              <a:spcBef>
                <a:spcPts val="0"/>
              </a:spcBef>
              <a:spcAft>
                <a:spcPts val="600"/>
              </a:spcAft>
              <a:buFont typeface="Arial" pitchFamily="34" charset="0"/>
              <a:buNone/>
            </a:pPr>
            <a:r>
              <a:rPr lang="en-US" b="1" dirty="0" smtClean="0">
                <a:latin typeface="Calibri" pitchFamily="34" charset="0"/>
              </a:rPr>
              <a:t>Talking Points:</a:t>
            </a:r>
          </a:p>
          <a:p>
            <a:pPr marL="228600" indent="-228600">
              <a:lnSpc>
                <a:spcPct val="100000"/>
              </a:lnSpc>
              <a:spcBef>
                <a:spcPts val="0"/>
              </a:spcBef>
              <a:spcAft>
                <a:spcPts val="600"/>
              </a:spcAft>
              <a:buFont typeface="Wingdings" pitchFamily="2" charset="2"/>
              <a:buChar char="q"/>
            </a:pPr>
            <a:r>
              <a:rPr lang="en-US" dirty="0" smtClean="0">
                <a:latin typeface="Calibri" pitchFamily="34" charset="0"/>
              </a:rPr>
              <a:t>Teachers can access the lessons plans and learning materials in two ways:</a:t>
            </a:r>
          </a:p>
          <a:p>
            <a:pPr marL="457200" indent="-228600">
              <a:lnSpc>
                <a:spcPct val="100000"/>
              </a:lnSpc>
              <a:spcBef>
                <a:spcPts val="0"/>
              </a:spcBef>
              <a:spcAft>
                <a:spcPts val="600"/>
              </a:spcAft>
              <a:buFont typeface="+mj-lt"/>
              <a:buAutoNum type="arabicPeriod"/>
            </a:pPr>
            <a:r>
              <a:rPr lang="en-US" baseline="0" dirty="0" smtClean="0">
                <a:latin typeface="Calibri" pitchFamily="34" charset="0"/>
              </a:rPr>
              <a:t>Register on the website to be able to download the materials they want to use.</a:t>
            </a:r>
          </a:p>
          <a:p>
            <a:pPr marL="457200" indent="-228600">
              <a:lnSpc>
                <a:spcPct val="100000"/>
              </a:lnSpc>
              <a:spcBef>
                <a:spcPts val="0"/>
              </a:spcBef>
              <a:spcAft>
                <a:spcPts val="600"/>
              </a:spcAft>
              <a:buFont typeface="+mj-lt"/>
              <a:buAutoNum type="arabicPeriod"/>
            </a:pPr>
            <a:r>
              <a:rPr lang="en-US" baseline="0" dirty="0" smtClean="0">
                <a:latin typeface="Calibri" pitchFamily="34" charset="0"/>
              </a:rPr>
              <a:t>Register to order an Instructor Packet that includes instructional materials for </a:t>
            </a:r>
            <a:br>
              <a:rPr lang="en-US" baseline="0" dirty="0" smtClean="0">
                <a:latin typeface="Calibri" pitchFamily="34" charset="0"/>
              </a:rPr>
            </a:br>
            <a:r>
              <a:rPr lang="en-US" baseline="0" dirty="0" smtClean="0">
                <a:latin typeface="Calibri" pitchFamily="34" charset="0"/>
              </a:rPr>
              <a:t>30 lessons.</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dirty="0" smtClean="0">
                <a:latin typeface="Calibri" pitchFamily="34" charset="0"/>
              </a:rPr>
              <a:t>Each</a:t>
            </a:r>
            <a:r>
              <a:rPr lang="en-US" baseline="0" dirty="0" smtClean="0">
                <a:latin typeface="Calibri" pitchFamily="34" charset="0"/>
              </a:rPr>
              <a:t> Student Guide has at least five matching lesson plans with supporting learning materials and visual aids.</a:t>
            </a:r>
          </a:p>
          <a:p>
            <a:pPr marL="228600" indent="-228600">
              <a:lnSpc>
                <a:spcPct val="100000"/>
              </a:lnSpc>
              <a:spcBef>
                <a:spcPts val="0"/>
              </a:spcBef>
              <a:spcAft>
                <a:spcPts val="600"/>
              </a:spcAft>
              <a:buFont typeface="Wingdings" pitchFamily="2" charset="2"/>
              <a:buChar char="q"/>
            </a:pPr>
            <a:r>
              <a:rPr lang="en-US" dirty="0" smtClean="0">
                <a:latin typeface="Calibri" pitchFamily="34" charset="0"/>
              </a:rPr>
              <a:t>The Instructor </a:t>
            </a:r>
            <a:r>
              <a:rPr lang="en-US" baseline="0" dirty="0" smtClean="0">
                <a:latin typeface="Calibri" pitchFamily="34" charset="0"/>
              </a:rPr>
              <a:t>Packet will only include a portion of what is available from the full suite of online instructional materials. If feasible, display the Teacher Page at www.nefe.org as</a:t>
            </a:r>
            <a:br>
              <a:rPr lang="en-US" baseline="0" dirty="0" smtClean="0">
                <a:latin typeface="Calibri" pitchFamily="34" charset="0"/>
              </a:rPr>
            </a:br>
            <a:r>
              <a:rPr lang="en-US" baseline="0" dirty="0" smtClean="0">
                <a:latin typeface="Calibri" pitchFamily="34" charset="0"/>
              </a:rPr>
              <a:t>you show the following slides.</a:t>
            </a:r>
            <a:endParaRPr lang="en-US" dirty="0" smtClean="0">
              <a:latin typeface="Calibri" pitchFamily="34" charset="0"/>
            </a:endParaRPr>
          </a:p>
          <a:p>
            <a:pPr>
              <a:lnSpc>
                <a:spcPct val="100000"/>
              </a:lnSpc>
              <a:spcBef>
                <a:spcPts val="0"/>
              </a:spcBef>
              <a:spcAft>
                <a:spcPts val="600"/>
              </a:spcAft>
              <a:buFont typeface="Arial" pitchFamily="34" charset="0"/>
              <a:buNone/>
            </a:pPr>
            <a:endParaRPr lang="en-US" dirty="0">
              <a:latin typeface="Calibri" pitchFamily="34" charset="0"/>
            </a:endParaRPr>
          </a:p>
        </p:txBody>
      </p:sp>
      <p:sp>
        <p:nvSpPr>
          <p:cNvPr id="4" name="Slide Number Placeholder 3"/>
          <p:cNvSpPr>
            <a:spLocks noGrp="1"/>
          </p:cNvSpPr>
          <p:nvPr>
            <p:ph type="sldNum" sz="quarter" idx="10"/>
          </p:nvPr>
        </p:nvSpPr>
        <p:spPr/>
        <p:txBody>
          <a:bodyPr/>
          <a:lstStyle/>
          <a:p>
            <a:fld id="{423998B8-98DF-4FD4-873F-E713DAF91B9C}" type="slidenum">
              <a:rPr lang="en-US" smtClean="0"/>
              <a:pPr/>
              <a:t>8</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p:txBody>
          <a:bodyPr>
            <a:normAutofit fontScale="92500" lnSpcReduction="20000"/>
          </a:bodyPr>
          <a:lstStyle/>
          <a:p>
            <a:pPr>
              <a:spcBef>
                <a:spcPts val="1200"/>
              </a:spcBef>
              <a:buClr>
                <a:srgbClr val="E6AF00"/>
              </a:buClr>
            </a:pPr>
            <a:r>
              <a:rPr lang="en-US" sz="1050" dirty="0" smtClean="0"/>
              <a:t>Growing collection of learning materials</a:t>
            </a:r>
            <a:br>
              <a:rPr lang="en-US" sz="1050" dirty="0" smtClean="0"/>
            </a:br>
            <a:r>
              <a:rPr lang="en-US" sz="1050" dirty="0" smtClean="0"/>
              <a:t>(MS, HS, transition beyond HS)</a:t>
            </a:r>
          </a:p>
          <a:p>
            <a:pPr>
              <a:spcBef>
                <a:spcPts val="1200"/>
              </a:spcBef>
              <a:buClr>
                <a:srgbClr val="E6AF00"/>
              </a:buClr>
            </a:pPr>
            <a:r>
              <a:rPr lang="en-US" sz="1050" dirty="0" smtClean="0"/>
              <a:t>Financial calculators</a:t>
            </a:r>
          </a:p>
          <a:p>
            <a:pPr>
              <a:spcBef>
                <a:spcPts val="1200"/>
              </a:spcBef>
              <a:buClr>
                <a:srgbClr val="E6AF00"/>
              </a:buClr>
            </a:pPr>
            <a:r>
              <a:rPr lang="en-US" sz="1050" dirty="0" smtClean="0"/>
              <a:t>Student polls</a:t>
            </a:r>
          </a:p>
          <a:p>
            <a:pPr>
              <a:spcBef>
                <a:spcPts val="1200"/>
              </a:spcBef>
              <a:buClr>
                <a:srgbClr val="E6AF00"/>
              </a:buClr>
            </a:pPr>
            <a:r>
              <a:rPr lang="en-US" sz="1050" dirty="0" smtClean="0"/>
              <a:t>Student check quizzes</a:t>
            </a:r>
          </a:p>
          <a:p>
            <a:pPr>
              <a:spcBef>
                <a:spcPts val="1200"/>
              </a:spcBef>
              <a:buClr>
                <a:srgbClr val="E6AF00"/>
              </a:buClr>
            </a:pPr>
            <a:r>
              <a:rPr lang="en-US" sz="1050" dirty="0" smtClean="0"/>
              <a:t>Teacher forum</a:t>
            </a:r>
          </a:p>
          <a:p>
            <a:pPr>
              <a:spcBef>
                <a:spcPts val="1200"/>
              </a:spcBef>
              <a:buClr>
                <a:srgbClr val="E6AF00"/>
              </a:buClr>
            </a:pPr>
            <a:r>
              <a:rPr lang="en-US" sz="1050" dirty="0" smtClean="0"/>
              <a:t>Financial literacy and program news</a:t>
            </a:r>
          </a:p>
          <a:p>
            <a:pPr>
              <a:spcBef>
                <a:spcPts val="1200"/>
              </a:spcBef>
              <a:buClr>
                <a:srgbClr val="E6AF00"/>
              </a:buClr>
            </a:pPr>
            <a:r>
              <a:rPr lang="en-US" sz="1050" dirty="0" smtClean="0"/>
              <a:t>Map widget to locate training events, state reps</a:t>
            </a:r>
          </a:p>
        </p:txBody>
      </p:sp>
      <p:sp>
        <p:nvSpPr>
          <p:cNvPr id="4" name="Slide Number Placeholder 3"/>
          <p:cNvSpPr>
            <a:spLocks noGrp="1"/>
          </p:cNvSpPr>
          <p:nvPr>
            <p:ph type="sldNum" sz="quarter" idx="10"/>
          </p:nvPr>
        </p:nvSpPr>
        <p:spPr/>
        <p:txBody>
          <a:bodyPr/>
          <a:lstStyle/>
          <a:p>
            <a:fld id="{423998B8-98DF-4FD4-873F-E713DAF91B9C}" type="slidenum">
              <a:rPr lang="en-US" smtClean="0"/>
              <a:pPr/>
              <a:t>9</a:t>
            </a:fld>
            <a:endParaRPr lang="en-US" dirty="0"/>
          </a:p>
        </p:txBody>
      </p:sp>
      <p:sp>
        <p:nvSpPr>
          <p:cNvPr id="5" name="Date Placeholder 4"/>
          <p:cNvSpPr>
            <a:spLocks noGrp="1"/>
          </p:cNvSpPr>
          <p:nvPr>
            <p:ph type="dt" idx="11"/>
          </p:nvPr>
        </p:nvSpPr>
        <p:spPr>
          <a:xfrm>
            <a:off x="3897313" y="0"/>
            <a:ext cx="2982912" cy="465138"/>
          </a:xfrm>
          <a:prstGeom prst="rect">
            <a:avLst/>
          </a:prstGeom>
        </p:spPr>
        <p:txBody>
          <a:bodyPr/>
          <a:lstStyle/>
          <a:p>
            <a:r>
              <a:rPr lang="en-US" smtClean="0"/>
              <a:t>High School Financial Planning Program</a:t>
            </a:r>
            <a:endParaRPr lang="en-US" dirty="0"/>
          </a:p>
        </p:txBody>
      </p:sp>
      <p:sp>
        <p:nvSpPr>
          <p:cNvPr id="6" name="Header Placeholder 5"/>
          <p:cNvSpPr>
            <a:spLocks noGrp="1"/>
          </p:cNvSpPr>
          <p:nvPr>
            <p:ph type="hdr" sz="quarter" idx="12"/>
          </p:nvPr>
        </p:nvSpPr>
        <p:spPr/>
        <p:txBody>
          <a:bodyPr/>
          <a:lstStyle/>
          <a:p>
            <a:r>
              <a:rPr lang="en-US" smtClean="0"/>
              <a:t>National Endowment for Financial Education</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latin typeface="Calibri" pitchFamily="34" charset="0"/>
            </a:endParaRPr>
          </a:p>
          <a:p>
            <a:pPr marL="0" marR="0" indent="0" algn="l" defTabSz="914400" rtl="0" eaLnBrk="1" fontAlgn="auto" latinLnBrk="0" hangingPunct="1">
              <a:lnSpc>
                <a:spcPct val="100000"/>
              </a:lnSpc>
              <a:spcAft>
                <a:spcPts val="600"/>
              </a:spcAft>
              <a:buClrTx/>
              <a:buSzTx/>
              <a:buFontTx/>
              <a:buNone/>
              <a:tabLst/>
              <a:defRPr/>
            </a:pPr>
            <a:r>
              <a:rPr lang="en-US" b="1" baseline="0" dirty="0" smtClean="0">
                <a:latin typeface="Calibri" pitchFamily="34" charset="0"/>
              </a:rPr>
              <a:t>Prop:</a:t>
            </a:r>
          </a:p>
          <a:p>
            <a:pPr marL="0" marR="0" indent="0" algn="l" defTabSz="914400" rtl="0" eaLnBrk="1" fontAlgn="auto" latinLnBrk="0" hangingPunct="1">
              <a:lnSpc>
                <a:spcPct val="100000"/>
              </a:lnSpc>
              <a:spcAft>
                <a:spcPts val="600"/>
              </a:spcAft>
              <a:buClrTx/>
              <a:buSzTx/>
              <a:buFont typeface="Wingdings" pitchFamily="2" charset="2"/>
              <a:buChar char="q"/>
              <a:tabLst/>
              <a:defRPr/>
            </a:pPr>
            <a:r>
              <a:rPr lang="en-US" b="0" baseline="0" dirty="0" smtClean="0">
                <a:latin typeface="Calibri" pitchFamily="34" charset="0"/>
              </a:rPr>
              <a:t> Student Guide booklet (inside front cover of any booklet)</a:t>
            </a:r>
          </a:p>
          <a:p>
            <a:pPr marL="0" marR="0" indent="0" algn="l" defTabSz="914400" rtl="0" eaLnBrk="1" fontAlgn="auto" latinLnBrk="0" hangingPunct="1">
              <a:lnSpc>
                <a:spcPct val="100000"/>
              </a:lnSpc>
              <a:spcAft>
                <a:spcPts val="600"/>
              </a:spcAft>
              <a:buClrTx/>
              <a:buSzTx/>
              <a:buFontTx/>
              <a:buNone/>
              <a:tabLst/>
              <a:defRPr/>
            </a:pPr>
            <a:endParaRPr lang="en-US" b="1" baseline="0" dirty="0" smtClean="0">
              <a:latin typeface="Calibri" pitchFamily="34" charset="0"/>
            </a:endParaRPr>
          </a:p>
          <a:p>
            <a:pPr marL="0" marR="0" indent="0" algn="l" defTabSz="914400" rtl="0" eaLnBrk="1" fontAlgn="auto" latinLnBrk="0" hangingPunct="1">
              <a:lnSpc>
                <a:spcPct val="100000"/>
              </a:lnSpc>
              <a:spcAft>
                <a:spcPts val="600"/>
              </a:spcAft>
              <a:buClrTx/>
              <a:buSzTx/>
              <a:buFontTx/>
              <a:buNone/>
              <a:tabLst/>
              <a:defRPr/>
            </a:pPr>
            <a:r>
              <a:rPr lang="en-US" b="1" baseline="0" dirty="0" smtClean="0">
                <a:latin typeface="Calibri" pitchFamily="34" charset="0"/>
              </a:rPr>
              <a:t>Talking Points:</a:t>
            </a:r>
          </a:p>
          <a:p>
            <a:pPr marL="228600" indent="-228600">
              <a:spcAft>
                <a:spcPts val="600"/>
              </a:spcAft>
              <a:buFont typeface="Wingdings" pitchFamily="2" charset="2"/>
              <a:buChar char="q"/>
              <a:defRPr/>
            </a:pPr>
            <a:r>
              <a:rPr lang="en-US" dirty="0" smtClean="0">
                <a:latin typeface="Calibri" pitchFamily="34" charset="0"/>
              </a:rPr>
              <a:t>The program materials are categorized into six topical modules  as shown in the slide and inside cover of each Student Guide.  Point out the list of modules in the inside front cover of the Student Guide.)</a:t>
            </a:r>
          </a:p>
          <a:p>
            <a:pPr marL="228600" indent="-228600">
              <a:spcAft>
                <a:spcPts val="600"/>
              </a:spcAft>
              <a:buFont typeface="Wingdings" pitchFamily="2" charset="2"/>
              <a:buChar char="q"/>
              <a:defRPr/>
            </a:pPr>
            <a:r>
              <a:rPr lang="en-US" dirty="0" smtClean="0">
                <a:latin typeface="Calibri" pitchFamily="34" charset="0"/>
              </a:rPr>
              <a:t>Each module targets an overall foundational personal finance learning outcome.</a:t>
            </a:r>
          </a:p>
          <a:p>
            <a:pPr marL="228600" indent="-228600">
              <a:spcAft>
                <a:spcPts val="600"/>
              </a:spcAft>
              <a:buFont typeface="Wingdings" pitchFamily="2" charset="2"/>
              <a:buChar char="q"/>
              <a:defRPr/>
            </a:pPr>
            <a:r>
              <a:rPr lang="en-US" dirty="0" smtClean="0">
                <a:latin typeface="Calibri" pitchFamily="34" charset="0"/>
              </a:rPr>
              <a:t>Each module is made up of multiple lessons and learning activities.</a:t>
            </a:r>
          </a:p>
          <a:p>
            <a:pPr marL="228600" indent="-228600">
              <a:spcAft>
                <a:spcPts val="600"/>
              </a:spcAft>
              <a:buFont typeface="Wingdings" pitchFamily="2" charset="2"/>
              <a:buChar char="q"/>
              <a:defRPr/>
            </a:pPr>
            <a:r>
              <a:rPr lang="en-US" dirty="0" smtClean="0">
                <a:latin typeface="Calibri" pitchFamily="34" charset="0"/>
              </a:rPr>
              <a:t>Each lesson targets a competency that addresses one or more program learning outcomes.  </a:t>
            </a:r>
          </a:p>
          <a:p>
            <a:pPr marL="228600" indent="-228600">
              <a:spcAft>
                <a:spcPts val="600"/>
              </a:spcAft>
              <a:buFont typeface="Wingdings" pitchFamily="2" charset="2"/>
              <a:buChar char="q"/>
              <a:defRPr/>
            </a:pPr>
            <a:r>
              <a:rPr lang="en-US" dirty="0" smtClean="0">
                <a:latin typeface="Calibri" pitchFamily="34" charset="0"/>
              </a:rPr>
              <a:t>The lessons are designed so students practice and apply what they learn (the target competency) as a result of the learning experience.</a:t>
            </a:r>
          </a:p>
          <a:p>
            <a:pPr marL="228600" indent="-228600">
              <a:spcAft>
                <a:spcPts val="600"/>
              </a:spcAft>
              <a:buFont typeface="Wingdings" pitchFamily="2" charset="2"/>
              <a:buChar char="q"/>
            </a:pPr>
            <a:r>
              <a:rPr lang="en-US" dirty="0" smtClean="0">
                <a:latin typeface="Calibri" pitchFamily="34" charset="0"/>
              </a:rPr>
              <a:t>Each module also includes performance assessments that measure a student’s ability to actually perform target competencies under authentic conditions. For example, rather than answer multiple choice test questions to explain what is in a budget, students will actually create budgets using their own data or provided sample data.  </a:t>
            </a:r>
          </a:p>
          <a:p>
            <a:pPr marL="228600" marR="0" indent="-228600" algn="l" defTabSz="914400" rtl="0" eaLnBrk="1" fontAlgn="auto" latinLnBrk="0" hangingPunct="1">
              <a:lnSpc>
                <a:spcPct val="100000"/>
              </a:lnSpc>
              <a:spcAft>
                <a:spcPts val="600"/>
              </a:spcAft>
              <a:buClrTx/>
              <a:buSzTx/>
              <a:tabLst/>
              <a:defRPr/>
            </a:pPr>
            <a:endParaRPr lang="en-US" baseline="0" dirty="0" smtClean="0">
              <a:latin typeface="Calibri" pitchFamily="34" charset="0"/>
            </a:endParaRPr>
          </a:p>
        </p:txBody>
      </p:sp>
      <p:sp>
        <p:nvSpPr>
          <p:cNvPr id="6" name="Slide Number Placeholder 5"/>
          <p:cNvSpPr>
            <a:spLocks noGrp="1"/>
          </p:cNvSpPr>
          <p:nvPr>
            <p:ph type="sldNum" sz="quarter" idx="12"/>
          </p:nvPr>
        </p:nvSpPr>
        <p:spPr/>
        <p:txBody>
          <a:bodyPr/>
          <a:lstStyle/>
          <a:p>
            <a:fld id="{423998B8-98DF-4FD4-873F-E713DAF91B9C}" type="slidenum">
              <a:rPr lang="en-US" smtClean="0"/>
              <a:pPr/>
              <a:t>10</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latin typeface="Calibri" pitchFamily="34" charset="0"/>
            </a:endParaRPr>
          </a:p>
          <a:p>
            <a:pPr marL="0" marR="0" indent="0" algn="l" defTabSz="914400" rtl="0" eaLnBrk="1" fontAlgn="auto" latinLnBrk="0" hangingPunct="1">
              <a:lnSpc>
                <a:spcPct val="100000"/>
              </a:lnSpc>
              <a:spcBef>
                <a:spcPts val="0"/>
              </a:spcBef>
              <a:spcAft>
                <a:spcPts val="600"/>
              </a:spcAft>
              <a:buClrTx/>
              <a:buSzTx/>
              <a:buFontTx/>
              <a:buNone/>
              <a:tabLst/>
              <a:defRPr/>
            </a:pPr>
            <a:r>
              <a:rPr lang="en-US" b="1" baseline="0" dirty="0" smtClean="0">
                <a:latin typeface="Calibri" pitchFamily="34" charset="0"/>
              </a:rPr>
              <a:t>Props:</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sz="1200" kern="1200" baseline="0" dirty="0" smtClean="0">
                <a:solidFill>
                  <a:schemeClr val="tx1"/>
                </a:solidFill>
                <a:latin typeface="Calibri" pitchFamily="34" charset="0"/>
                <a:ea typeface="+mn-ea"/>
                <a:cs typeface="+mn-cs"/>
              </a:rPr>
              <a:t>Page 40 of any Student Guide.</a:t>
            </a:r>
          </a:p>
          <a:p>
            <a:pPr marL="0" marR="0" indent="0" algn="l" defTabSz="914400" rtl="0" eaLnBrk="1" fontAlgn="auto" latinLnBrk="0" hangingPunct="1">
              <a:lnSpc>
                <a:spcPct val="100000"/>
              </a:lnSpc>
              <a:spcBef>
                <a:spcPts val="0"/>
              </a:spcBef>
              <a:spcAft>
                <a:spcPts val="600"/>
              </a:spcAft>
              <a:buClrTx/>
              <a:buSzTx/>
              <a:buFontTx/>
              <a:buNone/>
              <a:tabLst/>
              <a:defRPr/>
            </a:pPr>
            <a:endParaRPr lang="en-US" b="1" baseline="0" dirty="0" smtClean="0">
              <a:latin typeface="Calibri" pitchFamily="34" charset="0"/>
            </a:endParaRPr>
          </a:p>
          <a:p>
            <a:pPr marL="0" marR="0" indent="0" algn="l" defTabSz="914400" rtl="0" eaLnBrk="1" fontAlgn="auto" latinLnBrk="0" hangingPunct="1">
              <a:lnSpc>
                <a:spcPct val="100000"/>
              </a:lnSpc>
              <a:spcBef>
                <a:spcPts val="0"/>
              </a:spcBef>
              <a:spcAft>
                <a:spcPts val="600"/>
              </a:spcAft>
              <a:buClrTx/>
              <a:buSzTx/>
              <a:buFontTx/>
              <a:buNone/>
              <a:tabLst/>
              <a:defRPr/>
            </a:pPr>
            <a:r>
              <a:rPr lang="en-US" b="1" baseline="0" dirty="0" smtClean="0">
                <a:latin typeface="Calibri" pitchFamily="34" charset="0"/>
              </a:rPr>
              <a:t>Talking Points:</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baseline="0" dirty="0" smtClean="0">
                <a:latin typeface="Calibri" pitchFamily="34" charset="0"/>
              </a:rPr>
              <a:t>In multiple places throughout the program, students have opportunities to  reinforce skills that relate to multiple program outcomes.</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baseline="0" dirty="0" smtClean="0">
                <a:latin typeface="Calibri" pitchFamily="34" charset="0"/>
              </a:rPr>
              <a:t>These transferable skills can applied in other settings beyond the personal finance course or workshop.</a:t>
            </a:r>
          </a:p>
          <a:p>
            <a:pPr marL="228600" marR="0" indent="-228600" algn="l" defTabSz="914400" rtl="0" eaLnBrk="1" fontAlgn="auto" latinLnBrk="0" hangingPunct="1">
              <a:lnSpc>
                <a:spcPct val="100000"/>
              </a:lnSpc>
              <a:spcBef>
                <a:spcPts val="0"/>
              </a:spcBef>
              <a:spcAft>
                <a:spcPts val="600"/>
              </a:spcAft>
              <a:buClrTx/>
              <a:buSzTx/>
              <a:buFont typeface="Wingdings" pitchFamily="2" charset="2"/>
              <a:buChar char="q"/>
              <a:tabLst/>
              <a:defRPr/>
            </a:pPr>
            <a:r>
              <a:rPr lang="en-US" baseline="0" dirty="0" smtClean="0">
                <a:latin typeface="Calibri" pitchFamily="34" charset="0"/>
              </a:rPr>
              <a:t>See examples of </a:t>
            </a:r>
            <a:r>
              <a:rPr lang="en-US" dirty="0" smtClean="0">
                <a:latin typeface="Calibri" pitchFamily="34" charset="0"/>
              </a:rPr>
              <a:t>two  m</a:t>
            </a:r>
            <a:r>
              <a:rPr lang="en-US" baseline="0" dirty="0" smtClean="0">
                <a:latin typeface="Calibri" pitchFamily="34" charset="0"/>
              </a:rPr>
              <a:t>emory aids featured on page 40 of any Student Guide:</a:t>
            </a:r>
          </a:p>
          <a:p>
            <a:pPr marL="457200" marR="0" indent="-228600"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baseline="0" dirty="0" smtClean="0">
                <a:latin typeface="Calibri" pitchFamily="34" charset="0"/>
              </a:rPr>
              <a:t>SMART Goal Guide</a:t>
            </a:r>
          </a:p>
          <a:p>
            <a:pPr marL="457200" marR="0" indent="-228600"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baseline="0" dirty="0" smtClean="0">
                <a:latin typeface="Calibri" pitchFamily="34" charset="0"/>
              </a:rPr>
              <a:t>DECIDE Steps</a:t>
            </a:r>
          </a:p>
        </p:txBody>
      </p:sp>
      <p:sp>
        <p:nvSpPr>
          <p:cNvPr id="6" name="Slide Number Placeholder 5"/>
          <p:cNvSpPr>
            <a:spLocks noGrp="1"/>
          </p:cNvSpPr>
          <p:nvPr>
            <p:ph type="sldNum" sz="quarter" idx="12"/>
          </p:nvPr>
        </p:nvSpPr>
        <p:spPr/>
        <p:txBody>
          <a:bodyPr/>
          <a:lstStyle/>
          <a:p>
            <a:fld id="{423998B8-98DF-4FD4-873F-E713DAF91B9C}" type="slidenum">
              <a:rPr lang="en-US" smtClean="0"/>
              <a:pPr/>
              <a:t>11</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a:lnSpc>
                <a:spcPct val="100000"/>
              </a:lnSpc>
              <a:spcBef>
                <a:spcPts val="0"/>
              </a:spcBef>
              <a:spcAft>
                <a:spcPts val="0"/>
              </a:spcAft>
              <a:buFont typeface="Arial" pitchFamily="34" charset="0"/>
              <a:buNone/>
            </a:pPr>
            <a:endParaRPr lang="en-US" sz="1050" b="1" dirty="0" smtClean="0">
              <a:latin typeface="Calibri" pitchFamily="34" charset="0"/>
            </a:endParaRPr>
          </a:p>
          <a:p>
            <a:pPr>
              <a:lnSpc>
                <a:spcPct val="100000"/>
              </a:lnSpc>
              <a:spcBef>
                <a:spcPts val="0"/>
              </a:spcBef>
              <a:spcAft>
                <a:spcPts val="600"/>
              </a:spcAft>
              <a:buFont typeface="Arial" pitchFamily="34" charset="0"/>
              <a:buNone/>
            </a:pPr>
            <a:r>
              <a:rPr lang="en-US" b="1" dirty="0" smtClean="0">
                <a:latin typeface="Calibri" pitchFamily="34" charset="0"/>
              </a:rPr>
              <a:t>Note: </a:t>
            </a:r>
          </a:p>
          <a:p>
            <a:pPr>
              <a:lnSpc>
                <a:spcPct val="100000"/>
              </a:lnSpc>
              <a:spcBef>
                <a:spcPts val="0"/>
              </a:spcBef>
              <a:spcAft>
                <a:spcPts val="600"/>
              </a:spcAft>
              <a:buFont typeface="Arial" pitchFamily="34" charset="0"/>
              <a:buNone/>
            </a:pPr>
            <a:r>
              <a:rPr lang="en-US" dirty="0" smtClean="0">
                <a:latin typeface="Calibri" pitchFamily="34" charset="0"/>
              </a:rPr>
              <a:t>As you display the next slide, reference</a:t>
            </a:r>
            <a:r>
              <a:rPr lang="en-US" baseline="0" dirty="0" smtClean="0">
                <a:latin typeface="Calibri" pitchFamily="34" charset="0"/>
              </a:rPr>
              <a:t> pages in Module 1 so participants can look through the booklet during the presentation.</a:t>
            </a:r>
            <a:endParaRPr lang="en-US" dirty="0">
              <a:latin typeface="Calibri" pitchFamily="34" charset="0"/>
            </a:endParaRPr>
          </a:p>
        </p:txBody>
      </p:sp>
      <p:sp>
        <p:nvSpPr>
          <p:cNvPr id="4" name="Slide Number Placeholder 3"/>
          <p:cNvSpPr>
            <a:spLocks noGrp="1"/>
          </p:cNvSpPr>
          <p:nvPr>
            <p:ph type="sldNum" sz="quarter" idx="10"/>
          </p:nvPr>
        </p:nvSpPr>
        <p:spPr/>
        <p:txBody>
          <a:bodyPr/>
          <a:lstStyle/>
          <a:p>
            <a:fld id="{423998B8-98DF-4FD4-873F-E713DAF91B9C}" type="slidenum">
              <a:rPr lang="en-US" smtClean="0"/>
              <a:pPr/>
              <a:t>12</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fontScale="92500" lnSpcReduction="20000"/>
          </a:bodyPr>
          <a:lstStyle/>
          <a:p>
            <a:endParaRPr lang="en-US" dirty="0" smtClean="0"/>
          </a:p>
          <a:p>
            <a:pPr>
              <a:spcAft>
                <a:spcPts val="600"/>
              </a:spcAft>
            </a:pPr>
            <a:r>
              <a:rPr lang="en-US" b="1" dirty="0" smtClean="0"/>
              <a:t>Note:</a:t>
            </a:r>
            <a:r>
              <a:rPr lang="en-US" b="1" baseline="0" dirty="0" smtClean="0"/>
              <a:t> </a:t>
            </a:r>
          </a:p>
          <a:p>
            <a:pPr>
              <a:spcAft>
                <a:spcPts val="600"/>
              </a:spcAft>
            </a:pPr>
            <a:r>
              <a:rPr lang="en-US" b="0" baseline="0" dirty="0" smtClean="0">
                <a:latin typeface="Calibri" pitchFamily="34" charset="0"/>
              </a:rPr>
              <a:t>Custom animation is set in this slide so five different pages are displayed as you click through the presentation.</a:t>
            </a:r>
          </a:p>
          <a:p>
            <a:pPr>
              <a:spcAft>
                <a:spcPts val="600"/>
              </a:spcAft>
            </a:pPr>
            <a:endParaRPr lang="en-US" dirty="0" smtClean="0">
              <a:latin typeface="Calibri" pitchFamily="34" charset="0"/>
            </a:endParaRPr>
          </a:p>
          <a:p>
            <a:pPr>
              <a:spcAft>
                <a:spcPts val="600"/>
              </a:spcAft>
            </a:pPr>
            <a:r>
              <a:rPr lang="en-US" b="1" baseline="0" dirty="0" smtClean="0">
                <a:latin typeface="Calibri" pitchFamily="34" charset="0"/>
              </a:rPr>
              <a:t>Talking Points:</a:t>
            </a:r>
          </a:p>
          <a:p>
            <a:pPr marL="457200" indent="-457200">
              <a:spcAft>
                <a:spcPts val="600"/>
              </a:spcAft>
            </a:pPr>
            <a:r>
              <a:rPr lang="en-US" i="1" baseline="0" dirty="0" smtClean="0"/>
              <a:t>Click #1: </a:t>
            </a:r>
            <a:r>
              <a:rPr lang="en-US" baseline="0" dirty="0" smtClean="0"/>
              <a:t>The inside cover of each Guide lists all of the program module titles with a preview of the module content.</a:t>
            </a:r>
          </a:p>
          <a:p>
            <a:pPr marL="457200" indent="-457200">
              <a:spcAft>
                <a:spcPts val="600"/>
              </a:spcAft>
            </a:pPr>
            <a:r>
              <a:rPr lang="en-US" i="1" baseline="0" dirty="0" smtClean="0"/>
              <a:t>Click #2: </a:t>
            </a:r>
            <a:r>
              <a:rPr lang="en-US" baseline="0" dirty="0" smtClean="0"/>
              <a:t>Each Guide features two teen case studies throughout the booklet as readers follow one student in either Grade 11 or 12 and another student in either Grade 9 or 10 while they learn about the personal finance concepts in the booklet. (Module 1 features senior-student Michael and freshman Selena on page 3.)</a:t>
            </a:r>
          </a:p>
          <a:p>
            <a:pPr marL="457200" indent="-457200">
              <a:spcAft>
                <a:spcPts val="600"/>
              </a:spcAft>
            </a:pPr>
            <a:r>
              <a:rPr lang="en-US" i="1" baseline="0" dirty="0" smtClean="0"/>
              <a:t>Click #3: </a:t>
            </a:r>
            <a:r>
              <a:rPr lang="en-US" baseline="0" dirty="0" smtClean="0"/>
              <a:t>In each Guide and the online lessons plans, you will find activities that have been identified as favorites of teachers and students who have used the program materials</a:t>
            </a:r>
            <a:r>
              <a:rPr lang="en-US" dirty="0" smtClean="0"/>
              <a:t> in the past</a:t>
            </a:r>
            <a:r>
              <a:rPr lang="en-US" baseline="0" dirty="0" smtClean="0"/>
              <a:t>. (As an example, point out the </a:t>
            </a:r>
            <a:r>
              <a:rPr lang="en-US" i="1" baseline="0" dirty="0" smtClean="0"/>
              <a:t>Wants and Needs </a:t>
            </a:r>
            <a:r>
              <a:rPr lang="en-US" baseline="0" dirty="0" smtClean="0"/>
              <a:t>activity in Module 1, page 11.)</a:t>
            </a:r>
          </a:p>
          <a:p>
            <a:pPr marL="457200">
              <a:spcAft>
                <a:spcPts val="600"/>
              </a:spcAft>
            </a:pPr>
            <a:r>
              <a:rPr lang="en-US" baseline="0" dirty="0" smtClean="0"/>
              <a:t>Point out that activities kept from previous program materials have been refreshed with data to reflect current times, and new activities have been added to the booklets and in the online materials for expanded learning opportunities. </a:t>
            </a:r>
          </a:p>
          <a:p>
            <a:pPr marL="228600" indent="-228600">
              <a:spcAft>
                <a:spcPts val="600"/>
              </a:spcAft>
              <a:buFont typeface="Wingdings" pitchFamily="2" charset="2"/>
              <a:buChar char="q"/>
            </a:pPr>
            <a:r>
              <a:rPr lang="en-US" dirty="0" smtClean="0"/>
              <a:t>Each Student Guide is a different color for quick identification.</a:t>
            </a:r>
          </a:p>
          <a:p>
            <a:pPr marL="228600" indent="-228600">
              <a:spcAft>
                <a:spcPts val="600"/>
              </a:spcAft>
              <a:buFont typeface="Wingdings" pitchFamily="2" charset="2"/>
              <a:buChar char="q"/>
            </a:pPr>
            <a:r>
              <a:rPr lang="en-US" baseline="0" dirty="0" smtClean="0"/>
              <a:t>The Student Guides are designed to cover the basics of personal finance that seem most relevant to students in Grades 8-12. Further learning and additional concepts will be available in the ever-growing collection of online activities.</a:t>
            </a:r>
          </a:p>
          <a:p>
            <a:pPr marL="228600" indent="-228600">
              <a:spcAft>
                <a:spcPts val="600"/>
              </a:spcAft>
              <a:buFont typeface="Wingdings" pitchFamily="2" charset="2"/>
              <a:buChar char="q"/>
            </a:pPr>
            <a:r>
              <a:rPr lang="en-US" baseline="0" dirty="0" smtClean="0"/>
              <a:t>Teachers can access the Student Guides in two ways:</a:t>
            </a:r>
          </a:p>
          <a:p>
            <a:pPr marL="457200" indent="-228600">
              <a:spcAft>
                <a:spcPts val="600"/>
              </a:spcAft>
              <a:buFont typeface="Arial" pitchFamily="34" charset="0"/>
              <a:buAutoNum type="arabicPeriod"/>
            </a:pPr>
            <a:r>
              <a:rPr lang="en-US" baseline="0" dirty="0" smtClean="0"/>
              <a:t>By placing an order to request a shipment for what they will use with students, </a:t>
            </a:r>
            <a:br>
              <a:rPr lang="en-US" baseline="0" dirty="0" smtClean="0"/>
            </a:br>
            <a:r>
              <a:rPr lang="en-US" baseline="0" dirty="0" smtClean="0"/>
              <a:t>whether some or all of the booklet series. Shipment is at no cost and takes approximately four weeks.</a:t>
            </a:r>
          </a:p>
          <a:p>
            <a:pPr marL="457200" indent="-228600">
              <a:spcAft>
                <a:spcPts val="600"/>
              </a:spcAft>
              <a:buFont typeface="Arial" pitchFamily="34" charset="0"/>
              <a:buAutoNum type="arabicPeriod"/>
            </a:pPr>
            <a:r>
              <a:rPr lang="en-US" baseline="0" dirty="0" smtClean="0"/>
              <a:t>By downloading  the Guides in .pdf format from the website to access immediately.</a:t>
            </a:r>
          </a:p>
        </p:txBody>
      </p:sp>
      <p:sp>
        <p:nvSpPr>
          <p:cNvPr id="6" name="Slide Number Placeholder 5"/>
          <p:cNvSpPr>
            <a:spLocks noGrp="1"/>
          </p:cNvSpPr>
          <p:nvPr>
            <p:ph type="sldNum" sz="quarter" idx="12"/>
          </p:nvPr>
        </p:nvSpPr>
        <p:spPr/>
        <p:txBody>
          <a:bodyPr/>
          <a:lstStyle/>
          <a:p>
            <a:fld id="{423998B8-98DF-4FD4-873F-E713DAF91B9C}" type="slidenum">
              <a:rPr lang="en-US" smtClean="0"/>
              <a:pPr/>
              <a:t>13</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endParaRPr lang="en-US" b="1" dirty="0" smtClean="0"/>
          </a:p>
          <a:p>
            <a:pPr>
              <a:spcAft>
                <a:spcPts val="600"/>
              </a:spcAft>
            </a:pPr>
            <a:r>
              <a:rPr lang="en-US" b="1" dirty="0" smtClean="0"/>
              <a:t>Prop:</a:t>
            </a:r>
          </a:p>
          <a:p>
            <a:pPr marL="228600" indent="-228600">
              <a:spcAft>
                <a:spcPts val="600"/>
              </a:spcAft>
              <a:buFont typeface="Wingdings" pitchFamily="2" charset="2"/>
              <a:buChar char="q"/>
            </a:pPr>
            <a:r>
              <a:rPr lang="en-US" dirty="0" smtClean="0"/>
              <a:t>If</a:t>
            </a:r>
            <a:r>
              <a:rPr lang="en-US" baseline="0" dirty="0" smtClean="0"/>
              <a:t> feasible, log into the Home page</a:t>
            </a:r>
            <a:r>
              <a:rPr lang="en-US" dirty="0" smtClean="0"/>
              <a:t> of</a:t>
            </a:r>
            <a:r>
              <a:rPr lang="en-US" baseline="0" dirty="0" smtClean="0"/>
              <a:t> www.hsfpp.org for tour of site at this time.</a:t>
            </a:r>
          </a:p>
          <a:p>
            <a:pPr>
              <a:spcAft>
                <a:spcPts val="600"/>
              </a:spcAft>
            </a:pPr>
            <a:endParaRPr lang="en-US" b="1" baseline="0" dirty="0" smtClean="0"/>
          </a:p>
          <a:p>
            <a:pPr>
              <a:spcAft>
                <a:spcPts val="600"/>
              </a:spcAft>
            </a:pPr>
            <a:r>
              <a:rPr lang="en-US" b="1" baseline="0" dirty="0" smtClean="0"/>
              <a:t>Note:</a:t>
            </a:r>
          </a:p>
          <a:p>
            <a:pPr marL="228600" indent="-228600">
              <a:spcAft>
                <a:spcPts val="600"/>
              </a:spcAft>
              <a:buFont typeface="Wingdings" pitchFamily="2" charset="2"/>
              <a:buChar char="q"/>
            </a:pPr>
            <a:r>
              <a:rPr lang="en-US" dirty="0" smtClean="0"/>
              <a:t>Past/Current HSFPP teachers  and sponsors will continue to use their existing User Names and Passwords. Their category at time of registration will grant them access to the web tools available specifically for teachers, sponsors, and Network Reps.</a:t>
            </a:r>
          </a:p>
          <a:p>
            <a:pPr marL="228600" indent="-228600">
              <a:spcAft>
                <a:spcPts val="600"/>
              </a:spcAft>
              <a:buFont typeface="Wingdings" pitchFamily="2" charset="2"/>
              <a:buChar char="q"/>
            </a:pPr>
            <a:r>
              <a:rPr lang="en-US" dirty="0" smtClean="0"/>
              <a:t>Students will login to access student content, but their personal contact information will not be requested. </a:t>
            </a:r>
          </a:p>
          <a:p>
            <a:pPr>
              <a:spcAft>
                <a:spcPts val="600"/>
              </a:spcAft>
            </a:pPr>
            <a:endParaRPr lang="en-US" b="1" baseline="0" dirty="0" smtClean="0"/>
          </a:p>
          <a:p>
            <a:pPr>
              <a:spcAft>
                <a:spcPts val="600"/>
              </a:spcAft>
            </a:pPr>
            <a:r>
              <a:rPr lang="en-US" b="1" baseline="0" dirty="0" smtClean="0"/>
              <a:t>Talking Points:</a:t>
            </a:r>
          </a:p>
          <a:p>
            <a:pPr marL="228600" indent="-228600">
              <a:spcAft>
                <a:spcPts val="600"/>
              </a:spcAft>
              <a:buFont typeface="Wingdings" pitchFamily="2" charset="2"/>
              <a:buChar char="q"/>
            </a:pPr>
            <a:r>
              <a:rPr lang="en-US" baseline="0" dirty="0" smtClean="0"/>
              <a:t> The www.hsfpp.org Home Page is where the public can access the following:</a:t>
            </a:r>
          </a:p>
          <a:p>
            <a:pPr marL="457200" indent="-228600">
              <a:spcAft>
                <a:spcPts val="600"/>
              </a:spcAft>
              <a:buFont typeface="Arial" pitchFamily="34" charset="0"/>
              <a:buChar char="•"/>
            </a:pPr>
            <a:r>
              <a:rPr lang="en-US" i="1" baseline="0" dirty="0" smtClean="0"/>
              <a:t>About the Program</a:t>
            </a:r>
          </a:p>
          <a:p>
            <a:pPr marL="457200" indent="-228600">
              <a:spcAft>
                <a:spcPts val="600"/>
              </a:spcAft>
              <a:buFont typeface="Arial" pitchFamily="34" charset="0"/>
              <a:buChar char="•"/>
            </a:pPr>
            <a:r>
              <a:rPr lang="en-US" baseline="0" dirty="0" smtClean="0"/>
              <a:t>How to </a:t>
            </a:r>
            <a:r>
              <a:rPr lang="en-US" i="1" baseline="0" dirty="0" smtClean="0"/>
              <a:t>Get Involved</a:t>
            </a:r>
            <a:r>
              <a:rPr lang="en-US" baseline="0" dirty="0" smtClean="0"/>
              <a:t> with HSFPP</a:t>
            </a:r>
          </a:p>
          <a:p>
            <a:pPr marL="457200" indent="-228600">
              <a:spcAft>
                <a:spcPts val="600"/>
              </a:spcAft>
              <a:buFont typeface="Arial" pitchFamily="34" charset="0"/>
              <a:buChar char="•"/>
            </a:pPr>
            <a:r>
              <a:rPr lang="en-US" baseline="0" dirty="0" smtClean="0"/>
              <a:t>How to </a:t>
            </a:r>
            <a:r>
              <a:rPr lang="en-US" i="1" baseline="0" dirty="0" smtClean="0"/>
              <a:t>Get Materials</a:t>
            </a:r>
          </a:p>
          <a:p>
            <a:pPr marL="457200" indent="-228600">
              <a:spcAft>
                <a:spcPts val="600"/>
              </a:spcAft>
              <a:buFont typeface="Arial" pitchFamily="34" charset="0"/>
              <a:buChar char="•"/>
            </a:pPr>
            <a:r>
              <a:rPr lang="en-US" baseline="0" dirty="0" smtClean="0"/>
              <a:t>HSFPP</a:t>
            </a:r>
            <a:r>
              <a:rPr lang="en-US" i="1" baseline="0" dirty="0" smtClean="0"/>
              <a:t> Resources </a:t>
            </a:r>
          </a:p>
          <a:p>
            <a:pPr marL="228600" indent="-228600">
              <a:spcAft>
                <a:spcPts val="600"/>
              </a:spcAft>
              <a:buFont typeface="Wingdings" pitchFamily="2" charset="2"/>
              <a:buChar char="q"/>
            </a:pPr>
            <a:r>
              <a:rPr lang="en-US" baseline="0" dirty="0" smtClean="0"/>
              <a:t>To access all program resources, users will need to register as students, teachers, or sponsors.</a:t>
            </a:r>
          </a:p>
        </p:txBody>
      </p:sp>
      <p:sp>
        <p:nvSpPr>
          <p:cNvPr id="6" name="Slide Number Placeholder 5"/>
          <p:cNvSpPr>
            <a:spLocks noGrp="1"/>
          </p:cNvSpPr>
          <p:nvPr>
            <p:ph type="sldNum" sz="quarter" idx="12"/>
          </p:nvPr>
        </p:nvSpPr>
        <p:spPr/>
        <p:txBody>
          <a:bodyPr/>
          <a:lstStyle/>
          <a:p>
            <a:fld id="{423998B8-98DF-4FD4-873F-E713DAF91B9C}" type="slidenum">
              <a:rPr lang="en-US" smtClean="0"/>
              <a:pPr/>
              <a:t>14</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a:spcAft>
                <a:spcPts val="600"/>
              </a:spcAft>
            </a:pPr>
            <a:endParaRPr lang="en-US" b="1" dirty="0" smtClean="0"/>
          </a:p>
          <a:p>
            <a:pPr>
              <a:spcAft>
                <a:spcPts val="600"/>
              </a:spcAft>
            </a:pPr>
            <a:r>
              <a:rPr lang="en-US" b="1" dirty="0" smtClean="0"/>
              <a:t>Prop:</a:t>
            </a:r>
          </a:p>
          <a:p>
            <a:pPr marL="228600" indent="-228600">
              <a:spcAft>
                <a:spcPts val="600"/>
              </a:spcAft>
              <a:buFont typeface="Wingdings" pitchFamily="2" charset="2"/>
              <a:buChar char="q"/>
            </a:pPr>
            <a:r>
              <a:rPr lang="en-US" dirty="0" smtClean="0"/>
              <a:t>If feasible, log into the Teacher landing page of www.hsfpp.org for tour of site at this time.</a:t>
            </a:r>
          </a:p>
          <a:p>
            <a:pPr>
              <a:spcAft>
                <a:spcPts val="600"/>
              </a:spcAft>
            </a:pPr>
            <a:endParaRPr lang="en-US" b="1" dirty="0" smtClean="0"/>
          </a:p>
          <a:p>
            <a:pPr>
              <a:spcAft>
                <a:spcPts val="600"/>
              </a:spcAft>
            </a:pPr>
            <a:r>
              <a:rPr lang="en-US" b="1" dirty="0" smtClean="0"/>
              <a:t>Note:</a:t>
            </a:r>
          </a:p>
          <a:p>
            <a:pPr marL="228600" indent="-228600">
              <a:spcAft>
                <a:spcPts val="600"/>
              </a:spcAft>
              <a:buFont typeface="Wingdings" pitchFamily="2" charset="2"/>
              <a:buChar char="q"/>
            </a:pPr>
            <a:r>
              <a:rPr lang="en-US" dirty="0" smtClean="0"/>
              <a:t>Past/Current HSFPP teachers  and sponsors will continue to use their existing User Names and Passwords.  At the time of registration, they will receive rights to web tools specifically available to teachers.</a:t>
            </a:r>
          </a:p>
          <a:p>
            <a:pPr>
              <a:spcAft>
                <a:spcPts val="600"/>
              </a:spcAft>
            </a:pPr>
            <a:endParaRPr lang="en-US" b="1" dirty="0" smtClean="0"/>
          </a:p>
          <a:p>
            <a:pPr>
              <a:spcAft>
                <a:spcPts val="600"/>
              </a:spcAft>
            </a:pPr>
            <a:r>
              <a:rPr lang="en-US" b="1" dirty="0" smtClean="0"/>
              <a:t>Talking Points:</a:t>
            </a:r>
          </a:p>
          <a:p>
            <a:pPr marL="228600" indent="-228600">
              <a:spcAft>
                <a:spcPts val="600"/>
              </a:spcAft>
              <a:buFont typeface="Wingdings" pitchFamily="2" charset="2"/>
              <a:buChar char="q"/>
            </a:pPr>
            <a:r>
              <a:rPr lang="en-US" dirty="0" smtClean="0"/>
              <a:t> The www.hsfpp.org Teacher Page is where the program educators can access the following:</a:t>
            </a:r>
          </a:p>
          <a:p>
            <a:pPr marL="457200" indent="-228600">
              <a:spcAft>
                <a:spcPts val="600"/>
              </a:spcAft>
              <a:buFont typeface="Arial" pitchFamily="34" charset="0"/>
              <a:buChar char="•"/>
            </a:pPr>
            <a:r>
              <a:rPr lang="en-US" i="1" dirty="0" smtClean="0"/>
              <a:t>Teacher Forum</a:t>
            </a:r>
          </a:p>
          <a:p>
            <a:pPr marL="457200" indent="-228600">
              <a:spcAft>
                <a:spcPts val="600"/>
              </a:spcAft>
              <a:buFont typeface="Arial" pitchFamily="34" charset="0"/>
              <a:buChar char="•"/>
            </a:pPr>
            <a:r>
              <a:rPr lang="en-US" i="1" dirty="0" smtClean="0"/>
              <a:t>Lesson Plans, assessments, scoring rubrics, PowerPoint presentations</a:t>
            </a:r>
          </a:p>
          <a:p>
            <a:pPr marL="457200" indent="-228600">
              <a:spcAft>
                <a:spcPts val="600"/>
              </a:spcAft>
              <a:buFont typeface="Arial" pitchFamily="34" charset="0"/>
              <a:buChar char="•"/>
            </a:pPr>
            <a:r>
              <a:rPr lang="en-US" i="1" dirty="0" smtClean="0"/>
              <a:t>Training videos and tips</a:t>
            </a:r>
          </a:p>
          <a:p>
            <a:endParaRPr lang="en-US" dirty="0"/>
          </a:p>
        </p:txBody>
      </p:sp>
      <p:sp>
        <p:nvSpPr>
          <p:cNvPr id="6" name="Slide Number Placeholder 5"/>
          <p:cNvSpPr>
            <a:spLocks noGrp="1"/>
          </p:cNvSpPr>
          <p:nvPr>
            <p:ph type="sldNum" sz="quarter" idx="12"/>
          </p:nvPr>
        </p:nvSpPr>
        <p:spPr/>
        <p:txBody>
          <a:bodyPr/>
          <a:lstStyle/>
          <a:p>
            <a:fld id="{423998B8-98DF-4FD4-873F-E713DAF91B9C}" type="slidenum">
              <a:rPr lang="en-US" smtClean="0"/>
              <a:pPr/>
              <a:t>15</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a:spcAft>
                <a:spcPts val="600"/>
              </a:spcAft>
            </a:pPr>
            <a:endParaRPr lang="en-US" b="1" dirty="0" smtClean="0"/>
          </a:p>
          <a:p>
            <a:pPr>
              <a:spcAft>
                <a:spcPts val="600"/>
              </a:spcAft>
            </a:pPr>
            <a:r>
              <a:rPr lang="en-US" b="1" dirty="0" smtClean="0"/>
              <a:t>Prop:</a:t>
            </a:r>
          </a:p>
          <a:p>
            <a:pPr marL="228600" indent="-228600">
              <a:spcAft>
                <a:spcPts val="600"/>
              </a:spcAft>
              <a:buFont typeface="Wingdings" pitchFamily="2" charset="2"/>
              <a:buChar char="q"/>
            </a:pPr>
            <a:r>
              <a:rPr lang="en-US" dirty="0" smtClean="0"/>
              <a:t>If feasible, log into the Student landing page of www.hsfpp.org for tour of site at this time.</a:t>
            </a:r>
          </a:p>
          <a:p>
            <a:pPr>
              <a:spcAft>
                <a:spcPts val="600"/>
              </a:spcAft>
            </a:pPr>
            <a:endParaRPr lang="en-US" b="1" dirty="0" smtClean="0"/>
          </a:p>
          <a:p>
            <a:pPr>
              <a:spcAft>
                <a:spcPts val="600"/>
              </a:spcAft>
            </a:pPr>
            <a:r>
              <a:rPr lang="en-US" b="1" dirty="0" smtClean="0"/>
              <a:t>Note:</a:t>
            </a:r>
          </a:p>
          <a:p>
            <a:pPr marL="228600" indent="-228600">
              <a:spcAft>
                <a:spcPts val="600"/>
              </a:spcAft>
              <a:buFont typeface="Wingdings" pitchFamily="2" charset="2"/>
              <a:buChar char="q"/>
            </a:pPr>
            <a:r>
              <a:rPr lang="en-US" dirty="0" smtClean="0"/>
              <a:t>Students will login to access student content, but their personal contact information will not be requested. </a:t>
            </a:r>
          </a:p>
          <a:p>
            <a:pPr marL="228600" indent="-228600">
              <a:spcAft>
                <a:spcPts val="600"/>
              </a:spcAft>
              <a:buFont typeface="Wingdings" pitchFamily="2" charset="2"/>
              <a:buChar char="q"/>
            </a:pPr>
            <a:r>
              <a:rPr lang="en-US" dirty="0" smtClean="0"/>
              <a:t>Teachers will have access to everything on the Student pages.</a:t>
            </a:r>
          </a:p>
          <a:p>
            <a:pPr>
              <a:spcAft>
                <a:spcPts val="600"/>
              </a:spcAft>
            </a:pPr>
            <a:endParaRPr lang="en-US" b="1" dirty="0" smtClean="0"/>
          </a:p>
          <a:p>
            <a:pPr>
              <a:spcAft>
                <a:spcPts val="600"/>
              </a:spcAft>
            </a:pPr>
            <a:r>
              <a:rPr lang="en-US" b="1" dirty="0" smtClean="0"/>
              <a:t>Talking Points:</a:t>
            </a:r>
          </a:p>
          <a:p>
            <a:pPr marL="228600" indent="-228600">
              <a:spcAft>
                <a:spcPts val="600"/>
              </a:spcAft>
              <a:buFont typeface="Wingdings" pitchFamily="2" charset="2"/>
              <a:buChar char="q"/>
            </a:pPr>
            <a:r>
              <a:rPr lang="en-US" dirty="0" smtClean="0"/>
              <a:t> The www.hsfpp.org Student Page is where the HSFPP students can access the following:</a:t>
            </a:r>
          </a:p>
          <a:p>
            <a:pPr marL="457200" indent="-228600">
              <a:spcAft>
                <a:spcPts val="600"/>
              </a:spcAft>
              <a:buFont typeface="Arial" pitchFamily="34" charset="0"/>
              <a:buChar char="•"/>
            </a:pPr>
            <a:r>
              <a:rPr lang="en-US" i="1" dirty="0" smtClean="0"/>
              <a:t>Learning activities as assigned by the teacher</a:t>
            </a:r>
          </a:p>
          <a:p>
            <a:pPr marL="457200" indent="-228600">
              <a:spcAft>
                <a:spcPts val="600"/>
              </a:spcAft>
              <a:buFont typeface="Arial" pitchFamily="34" charset="0"/>
              <a:buChar char="•"/>
            </a:pPr>
            <a:r>
              <a:rPr lang="en-US" i="1" dirty="0" smtClean="0"/>
              <a:t>Worksheet templates (i.e. Budget spreadsheets, decision-making forms)</a:t>
            </a:r>
          </a:p>
          <a:p>
            <a:pPr marL="457200" indent="-228600">
              <a:spcAft>
                <a:spcPts val="600"/>
              </a:spcAft>
              <a:buFont typeface="Arial" pitchFamily="34" charset="0"/>
              <a:buChar char="•"/>
            </a:pPr>
            <a:r>
              <a:rPr lang="en-US" i="1" dirty="0" smtClean="0"/>
              <a:t>Online check quiz</a:t>
            </a:r>
          </a:p>
          <a:p>
            <a:pPr marL="457200" indent="-228600">
              <a:spcAft>
                <a:spcPts val="600"/>
              </a:spcAft>
              <a:buFont typeface="Arial" pitchFamily="34" charset="0"/>
              <a:buChar char="•"/>
            </a:pPr>
            <a:r>
              <a:rPr lang="en-US" i="1" dirty="0" smtClean="0"/>
              <a:t>Online poll</a:t>
            </a:r>
          </a:p>
          <a:p>
            <a:pPr marL="457200" indent="-228600">
              <a:spcAft>
                <a:spcPts val="600"/>
              </a:spcAft>
              <a:buFont typeface="Arial" pitchFamily="34" charset="0"/>
              <a:buChar char="•"/>
            </a:pPr>
            <a:r>
              <a:rPr lang="en-US" i="1" dirty="0" smtClean="0"/>
              <a:t>Online financial calculators</a:t>
            </a:r>
          </a:p>
          <a:p>
            <a:pPr marL="457200" indent="-228600">
              <a:spcAft>
                <a:spcPts val="600"/>
              </a:spcAft>
              <a:buFont typeface="Arial" pitchFamily="34" charset="0"/>
              <a:buChar char="•"/>
            </a:pPr>
            <a:r>
              <a:rPr lang="en-US" i="1" dirty="0" smtClean="0"/>
              <a:t>Student Guides in .pdf format</a:t>
            </a:r>
            <a:endParaRPr lang="en-US" dirty="0"/>
          </a:p>
        </p:txBody>
      </p:sp>
      <p:sp>
        <p:nvSpPr>
          <p:cNvPr id="6" name="Slide Number Placeholder 5"/>
          <p:cNvSpPr>
            <a:spLocks noGrp="1"/>
          </p:cNvSpPr>
          <p:nvPr>
            <p:ph type="sldNum" sz="quarter" idx="12"/>
          </p:nvPr>
        </p:nvSpPr>
        <p:spPr/>
        <p:txBody>
          <a:bodyPr/>
          <a:lstStyle/>
          <a:p>
            <a:fld id="{423998B8-98DF-4FD4-873F-E713DAF91B9C}" type="slidenum">
              <a:rPr lang="en-US" smtClean="0"/>
              <a:pPr/>
              <a:t>16</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a:spcAft>
                <a:spcPts val="600"/>
              </a:spcAft>
            </a:pPr>
            <a:endParaRPr lang="en-US" b="1" dirty="0" smtClean="0"/>
          </a:p>
          <a:p>
            <a:pPr>
              <a:spcAft>
                <a:spcPts val="600"/>
              </a:spcAft>
            </a:pPr>
            <a:r>
              <a:rPr lang="en-US" b="1" dirty="0" smtClean="0"/>
              <a:t>Prop:</a:t>
            </a:r>
          </a:p>
          <a:p>
            <a:pPr marL="228600" indent="-228600">
              <a:spcAft>
                <a:spcPts val="600"/>
              </a:spcAft>
              <a:buFont typeface="Wingdings" pitchFamily="2" charset="2"/>
              <a:buChar char="q"/>
            </a:pPr>
            <a:r>
              <a:rPr lang="en-US" dirty="0" smtClean="0"/>
              <a:t>If feasible, show the Download Curriculum feature in the Teacher section at www.hsfpp.org.</a:t>
            </a:r>
          </a:p>
          <a:p>
            <a:pPr>
              <a:spcAft>
                <a:spcPts val="600"/>
              </a:spcAft>
            </a:pPr>
            <a:endParaRPr lang="en-US" b="1" dirty="0" smtClean="0"/>
          </a:p>
          <a:p>
            <a:pPr>
              <a:spcAft>
                <a:spcPts val="600"/>
              </a:spcAft>
            </a:pPr>
            <a:r>
              <a:rPr lang="en-US" b="1" dirty="0" smtClean="0"/>
              <a:t>Talking Points:</a:t>
            </a:r>
          </a:p>
          <a:p>
            <a:pPr marL="228600" indent="-228600">
              <a:spcAft>
                <a:spcPts val="600"/>
              </a:spcAft>
              <a:buFont typeface="Wingdings" pitchFamily="2" charset="2"/>
              <a:buChar char="q"/>
            </a:pPr>
            <a:r>
              <a:rPr lang="en-US" dirty="0" smtClean="0"/>
              <a:t>Users must be registered and logged in to access the Download feature. </a:t>
            </a:r>
          </a:p>
          <a:p>
            <a:pPr marL="228600" indent="-228600">
              <a:spcAft>
                <a:spcPts val="600"/>
              </a:spcAft>
              <a:buFont typeface="Wingdings" pitchFamily="2" charset="2"/>
              <a:buChar char="q"/>
            </a:pPr>
            <a:r>
              <a:rPr lang="en-US" dirty="0" smtClean="0"/>
              <a:t>All HSFPP learning materials will be available in electronic format.</a:t>
            </a:r>
          </a:p>
          <a:p>
            <a:pPr marL="228600" indent="-228600">
              <a:spcAft>
                <a:spcPts val="600"/>
              </a:spcAft>
              <a:buFont typeface="Wingdings" pitchFamily="2" charset="2"/>
              <a:buChar char="q"/>
            </a:pPr>
            <a:r>
              <a:rPr lang="en-US" dirty="0" smtClean="0"/>
              <a:t>Teachers can select the activities they want to use during a particular learning experience.</a:t>
            </a:r>
          </a:p>
          <a:p>
            <a:pPr marL="228600" indent="-228600">
              <a:spcAft>
                <a:spcPts val="600"/>
              </a:spcAft>
              <a:buFont typeface="Wingdings" pitchFamily="2" charset="2"/>
              <a:buChar char="q"/>
            </a:pPr>
            <a:endParaRPr lang="en-US" dirty="0" smtClean="0"/>
          </a:p>
          <a:p>
            <a:endParaRPr lang="en-US" dirty="0"/>
          </a:p>
        </p:txBody>
      </p:sp>
      <p:sp>
        <p:nvSpPr>
          <p:cNvPr id="6" name="Slide Number Placeholder 5"/>
          <p:cNvSpPr>
            <a:spLocks noGrp="1"/>
          </p:cNvSpPr>
          <p:nvPr>
            <p:ph type="sldNum" sz="quarter" idx="12"/>
          </p:nvPr>
        </p:nvSpPr>
        <p:spPr/>
        <p:txBody>
          <a:bodyPr/>
          <a:lstStyle/>
          <a:p>
            <a:fld id="{423998B8-98DF-4FD4-873F-E713DAF91B9C}" type="slidenum">
              <a:rPr lang="en-US" smtClean="0"/>
              <a:pPr/>
              <a:t>17</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endParaRPr lang="en-US" b="1" dirty="0" smtClean="0"/>
          </a:p>
          <a:p>
            <a:pPr>
              <a:spcAft>
                <a:spcPts val="600"/>
              </a:spcAft>
            </a:pPr>
            <a:r>
              <a:rPr lang="en-US" b="1" dirty="0" smtClean="0"/>
              <a:t>Talking Points:</a:t>
            </a:r>
          </a:p>
          <a:p>
            <a:pPr marL="228600" indent="-228600">
              <a:spcAft>
                <a:spcPts val="600"/>
              </a:spcAft>
              <a:buFont typeface="Wingdings" pitchFamily="2" charset="2"/>
              <a:buChar char="q"/>
            </a:pPr>
            <a:r>
              <a:rPr lang="en-US" dirty="0" smtClean="0"/>
              <a:t>Whether</a:t>
            </a:r>
            <a:r>
              <a:rPr lang="en-US" baseline="0" dirty="0" smtClean="0"/>
              <a:t> experienced or inexperienced in teaching personal finance, educators who use the HSFPP materials will have a positive impact on the students they teach.</a:t>
            </a:r>
          </a:p>
          <a:p>
            <a:pPr marL="228600" indent="-228600">
              <a:spcAft>
                <a:spcPts val="600"/>
              </a:spcAft>
              <a:buFont typeface="Wingdings" pitchFamily="2" charset="2"/>
              <a:buChar char="q"/>
            </a:pPr>
            <a:r>
              <a:rPr lang="en-US" dirty="0" smtClean="0"/>
              <a:t>Educators have everything they need to teach teens about personal finance while having the flexibility to use materials from other programs to extend and/or reinforce learning.</a:t>
            </a:r>
            <a:endParaRPr lang="en-US" baseline="0" dirty="0" smtClean="0"/>
          </a:p>
        </p:txBody>
      </p:sp>
      <p:sp>
        <p:nvSpPr>
          <p:cNvPr id="6" name="Slide Number Placeholder 5"/>
          <p:cNvSpPr>
            <a:spLocks noGrp="1"/>
          </p:cNvSpPr>
          <p:nvPr>
            <p:ph type="sldNum" sz="quarter" idx="12"/>
          </p:nvPr>
        </p:nvSpPr>
        <p:spPr/>
        <p:txBody>
          <a:bodyPr/>
          <a:lstStyle/>
          <a:p>
            <a:fld id="{423998B8-98DF-4FD4-873F-E713DAF91B9C}" type="slidenum">
              <a:rPr lang="en-US" smtClean="0"/>
              <a:pPr/>
              <a:t>18</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endParaRPr lang="en-US" dirty="0" smtClean="0"/>
          </a:p>
          <a:p>
            <a:pPr>
              <a:spcAft>
                <a:spcPts val="600"/>
              </a:spcAft>
            </a:pPr>
            <a:r>
              <a:rPr lang="en-US" b="1" dirty="0" smtClean="0"/>
              <a:t>Talking</a:t>
            </a:r>
            <a:r>
              <a:rPr lang="en-US" b="1" baseline="0" dirty="0" smtClean="0"/>
              <a:t> Points:</a:t>
            </a:r>
          </a:p>
          <a:p>
            <a:pPr marL="228600" indent="-228600">
              <a:spcAft>
                <a:spcPts val="600"/>
              </a:spcAft>
              <a:buFont typeface="Wingdings" pitchFamily="2" charset="2"/>
              <a:buChar char="q"/>
            </a:pPr>
            <a:r>
              <a:rPr lang="en-US" baseline="0" dirty="0" smtClean="0"/>
              <a:t>By using the program to teach teens, you are giving students tools to immediately apply the skills they learn and providing them the ability to adapt their habits, skills, and attitudes for future situations.</a:t>
            </a:r>
          </a:p>
          <a:p>
            <a:pPr>
              <a:buFont typeface="Arial" pitchFamily="34" charset="0"/>
              <a:buChar char="•"/>
            </a:pPr>
            <a:endParaRPr lang="en-US" baseline="0" dirty="0" smtClean="0"/>
          </a:p>
          <a:p>
            <a:pPr>
              <a:buFont typeface="Arial" pitchFamily="34" charset="0"/>
              <a:buChar char="•"/>
            </a:pPr>
            <a:endParaRPr lang="en-US" dirty="0"/>
          </a:p>
        </p:txBody>
      </p:sp>
      <p:sp>
        <p:nvSpPr>
          <p:cNvPr id="6" name="Slide Number Placeholder 5"/>
          <p:cNvSpPr>
            <a:spLocks noGrp="1"/>
          </p:cNvSpPr>
          <p:nvPr>
            <p:ph type="sldNum" sz="quarter" idx="12"/>
          </p:nvPr>
        </p:nvSpPr>
        <p:spPr/>
        <p:txBody>
          <a:bodyPr/>
          <a:lstStyle/>
          <a:p>
            <a:fld id="{423998B8-98DF-4FD4-873F-E713DAF91B9C}" type="slidenum">
              <a:rPr lang="en-US" smtClean="0"/>
              <a:pPr/>
              <a:t>19</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pPr>
              <a:spcAft>
                <a:spcPts val="600"/>
              </a:spcAft>
            </a:pPr>
            <a:endParaRPr lang="en-US" b="1" kern="1200" dirty="0" smtClean="0">
              <a:solidFill>
                <a:schemeClr val="tx1"/>
              </a:solidFill>
              <a:latin typeface="+mn-lt"/>
              <a:ea typeface="+mn-ea"/>
              <a:cs typeface="+mn-cs"/>
            </a:endParaRPr>
          </a:p>
          <a:p>
            <a:pPr>
              <a:spcAft>
                <a:spcPts val="600"/>
              </a:spcAft>
            </a:pPr>
            <a:r>
              <a:rPr lang="en-US" b="1" kern="1200" dirty="0" smtClean="0">
                <a:solidFill>
                  <a:schemeClr val="tx1"/>
                </a:solidFill>
                <a:latin typeface="+mn-lt"/>
                <a:ea typeface="+mn-ea"/>
                <a:cs typeface="+mn-cs"/>
              </a:rPr>
              <a:t>Talking points:</a:t>
            </a:r>
          </a:p>
          <a:p>
            <a:pPr marL="228600" indent="-228600">
              <a:spcAft>
                <a:spcPts val="600"/>
              </a:spcAft>
              <a:buFont typeface="Wingdings" pitchFamily="2" charset="2"/>
              <a:buChar char="q"/>
            </a:pPr>
            <a:r>
              <a:rPr lang="en-US" kern="1200" dirty="0" smtClean="0">
                <a:solidFill>
                  <a:schemeClr val="tx1"/>
                </a:solidFill>
                <a:latin typeface="+mn-lt"/>
                <a:ea typeface="+mn-ea"/>
                <a:cs typeface="+mn-cs"/>
              </a:rPr>
              <a:t>The HSFPP learning outcomes were drawn from industry expectations and recognized national academic standards related to personal finance.</a:t>
            </a:r>
          </a:p>
          <a:p>
            <a:pPr marL="228600" indent="-228600">
              <a:spcAft>
                <a:spcPts val="600"/>
              </a:spcAft>
              <a:buFont typeface="Wingdings" pitchFamily="2" charset="2"/>
              <a:buChar char="q"/>
            </a:pPr>
            <a:r>
              <a:rPr lang="en-US" kern="1200" dirty="0" smtClean="0">
                <a:solidFill>
                  <a:schemeClr val="tx1"/>
                </a:solidFill>
                <a:latin typeface="+mn-lt"/>
                <a:ea typeface="+mn-ea"/>
                <a:cs typeface="+mn-cs"/>
              </a:rPr>
              <a:t>Links</a:t>
            </a:r>
            <a:r>
              <a:rPr lang="en-US" kern="1200" baseline="0" dirty="0" smtClean="0">
                <a:solidFill>
                  <a:schemeClr val="tx1"/>
                </a:solidFill>
                <a:latin typeface="+mn-lt"/>
                <a:ea typeface="+mn-ea"/>
                <a:cs typeface="+mn-cs"/>
              </a:rPr>
              <a:t> </a:t>
            </a:r>
            <a:r>
              <a:rPr lang="en-US" dirty="0" smtClean="0"/>
              <a:t>to national </a:t>
            </a:r>
            <a:r>
              <a:rPr lang="en-US" kern="1200" baseline="0" dirty="0" smtClean="0">
                <a:solidFill>
                  <a:schemeClr val="tx1"/>
                </a:solidFill>
                <a:latin typeface="+mn-lt"/>
                <a:ea typeface="+mn-ea"/>
                <a:cs typeface="+mn-cs"/>
              </a:rPr>
              <a:t>personal finance standards as of May 2012:</a:t>
            </a:r>
          </a:p>
          <a:p>
            <a:pPr marL="457200" lvl="0" indent="-228600">
              <a:spcAft>
                <a:spcPts val="600"/>
              </a:spcAft>
              <a:buFont typeface="Arial" pitchFamily="34" charset="0"/>
              <a:buChar char="•"/>
            </a:pPr>
            <a:r>
              <a:rPr lang="en-US" kern="1200" dirty="0" smtClean="0">
                <a:solidFill>
                  <a:schemeClr val="tx1"/>
                </a:solidFill>
                <a:latin typeface="+mn-lt"/>
                <a:ea typeface="+mn-ea"/>
                <a:cs typeface="+mn-cs"/>
              </a:rPr>
              <a:t>Jump$tart Coalition for Personal Financial Literacy National Standards</a:t>
            </a:r>
            <a:br>
              <a:rPr lang="en-US" kern="1200" dirty="0" smtClean="0">
                <a:solidFill>
                  <a:schemeClr val="tx1"/>
                </a:solidFill>
                <a:latin typeface="+mn-lt"/>
                <a:ea typeface="+mn-ea"/>
                <a:cs typeface="+mn-cs"/>
              </a:rPr>
            </a:br>
            <a:r>
              <a:rPr lang="en-US" kern="1200" dirty="0" smtClean="0">
                <a:solidFill>
                  <a:schemeClr val="tx1"/>
                </a:solidFill>
                <a:latin typeface="+mn-lt"/>
                <a:ea typeface="+mn-ea"/>
                <a:cs typeface="+mn-cs"/>
              </a:rPr>
              <a:t>in K-12 Personal Finance Education</a:t>
            </a:r>
            <a:br>
              <a:rPr lang="en-US" kern="1200" dirty="0" smtClean="0">
                <a:solidFill>
                  <a:schemeClr val="tx1"/>
                </a:solidFill>
                <a:latin typeface="+mn-lt"/>
                <a:ea typeface="+mn-ea"/>
                <a:cs typeface="+mn-cs"/>
              </a:rPr>
            </a:br>
            <a:r>
              <a:rPr lang="en-US" sz="1050" kern="1200" dirty="0" smtClean="0">
                <a:solidFill>
                  <a:schemeClr val="bg1">
                    <a:lumMod val="50000"/>
                  </a:schemeClr>
                </a:solidFill>
                <a:latin typeface="+mn-lt"/>
                <a:ea typeface="+mn-ea"/>
                <a:cs typeface="+mn-cs"/>
              </a:rPr>
              <a:t>www.jumpstart.org/national-standards.html </a:t>
            </a:r>
            <a:endParaRPr lang="en-US" kern="1200" dirty="0" smtClean="0">
              <a:solidFill>
                <a:schemeClr val="bg1">
                  <a:lumMod val="50000"/>
                </a:schemeClr>
              </a:solidFill>
              <a:latin typeface="+mn-lt"/>
              <a:ea typeface="+mn-ea"/>
              <a:cs typeface="+mn-cs"/>
            </a:endParaRPr>
          </a:p>
          <a:p>
            <a:pPr marL="457200" lvl="0" indent="-228600">
              <a:spcAft>
                <a:spcPts val="600"/>
              </a:spcAft>
              <a:buFont typeface="Arial" pitchFamily="34" charset="0"/>
              <a:buChar char="•"/>
            </a:pPr>
            <a:r>
              <a:rPr lang="en-US" kern="1200" dirty="0" smtClean="0">
                <a:solidFill>
                  <a:schemeClr val="tx1"/>
                </a:solidFill>
                <a:latin typeface="+mn-lt"/>
                <a:ea typeface="+mn-ea"/>
                <a:cs typeface="+mn-cs"/>
              </a:rPr>
              <a:t>Financial Literacy and Education Commission Core Competencies </a:t>
            </a:r>
            <a:r>
              <a:rPr lang="en-US" sz="1050" dirty="0" smtClean="0">
                <a:solidFill>
                  <a:schemeClr val="bg1">
                    <a:lumMod val="50000"/>
                  </a:schemeClr>
                </a:solidFill>
              </a:rPr>
              <a:t>www.mymoney.gov/sites/default/files/downloads/NationalStrategyBook_12310.pdf</a:t>
            </a:r>
          </a:p>
          <a:p>
            <a:pPr marL="457200" lvl="0" indent="-228600">
              <a:spcAft>
                <a:spcPts val="600"/>
              </a:spcAft>
              <a:buFont typeface="Arial" pitchFamily="34" charset="0"/>
              <a:buChar char="•"/>
            </a:pPr>
            <a:r>
              <a:rPr lang="en-US" kern="1200" dirty="0" smtClean="0">
                <a:solidFill>
                  <a:schemeClr val="tx1"/>
                </a:solidFill>
                <a:latin typeface="+mn-lt"/>
                <a:ea typeface="+mn-ea"/>
                <a:cs typeface="+mn-cs"/>
              </a:rPr>
              <a:t>National Standards for Business Education-Personal Finance</a:t>
            </a:r>
            <a:br>
              <a:rPr lang="en-US" kern="1200" dirty="0" smtClean="0">
                <a:solidFill>
                  <a:schemeClr val="tx1"/>
                </a:solidFill>
                <a:latin typeface="+mn-lt"/>
                <a:ea typeface="+mn-ea"/>
                <a:cs typeface="+mn-cs"/>
              </a:rPr>
            </a:br>
            <a:r>
              <a:rPr lang="en-US" sz="1050" dirty="0" smtClean="0">
                <a:solidFill>
                  <a:schemeClr val="bg1">
                    <a:lumMod val="50000"/>
                  </a:schemeClr>
                </a:solidFill>
              </a:rPr>
              <a:t>www.nbea.org/newsite/curriculum/standards/economics.html</a:t>
            </a:r>
          </a:p>
          <a:p>
            <a:pPr marL="457200" lvl="0" indent="-228600">
              <a:spcAft>
                <a:spcPts val="600"/>
              </a:spcAft>
              <a:buFont typeface="Arial" pitchFamily="34" charset="0"/>
              <a:buChar char="•"/>
            </a:pPr>
            <a:r>
              <a:rPr lang="en-US" kern="1200" dirty="0" smtClean="0">
                <a:solidFill>
                  <a:schemeClr val="tx1"/>
                </a:solidFill>
                <a:latin typeface="+mn-lt"/>
                <a:ea typeface="+mn-ea"/>
                <a:cs typeface="+mn-cs"/>
              </a:rPr>
              <a:t>Council for Economic Education Voluntary National Content </a:t>
            </a:r>
            <a:br>
              <a:rPr lang="en-US" kern="1200" dirty="0" smtClean="0">
                <a:solidFill>
                  <a:schemeClr val="tx1"/>
                </a:solidFill>
                <a:latin typeface="+mn-lt"/>
                <a:ea typeface="+mn-ea"/>
                <a:cs typeface="+mn-cs"/>
              </a:rPr>
            </a:br>
            <a:r>
              <a:rPr lang="en-US" kern="1200" dirty="0" smtClean="0">
                <a:solidFill>
                  <a:schemeClr val="tx1"/>
                </a:solidFill>
                <a:latin typeface="+mn-lt"/>
                <a:ea typeface="+mn-ea"/>
                <a:cs typeface="+mn-cs"/>
              </a:rPr>
              <a:t>Standards in Economics</a:t>
            </a:r>
            <a:br>
              <a:rPr lang="en-US" kern="1200" dirty="0" smtClean="0">
                <a:solidFill>
                  <a:schemeClr val="tx1"/>
                </a:solidFill>
                <a:latin typeface="+mn-lt"/>
                <a:ea typeface="+mn-ea"/>
                <a:cs typeface="+mn-cs"/>
              </a:rPr>
            </a:br>
            <a:r>
              <a:rPr lang="en-US" sz="1050" dirty="0" smtClean="0">
                <a:solidFill>
                  <a:schemeClr val="bg1">
                    <a:lumMod val="50000"/>
                  </a:schemeClr>
                </a:solidFill>
              </a:rPr>
              <a:t>www.councilforeconed.org/wp/wp-content/uploads/2012/03/voluntary-national-content-standards-2010.pdf </a:t>
            </a:r>
          </a:p>
          <a:p>
            <a:pPr marL="457200" lvl="0" indent="-228600">
              <a:spcAft>
                <a:spcPts val="600"/>
              </a:spcAft>
              <a:buFont typeface="Arial" pitchFamily="34" charset="0"/>
              <a:buChar char="•"/>
            </a:pPr>
            <a:r>
              <a:rPr lang="en-US" kern="1200" dirty="0" smtClean="0">
                <a:solidFill>
                  <a:schemeClr val="tx1"/>
                </a:solidFill>
                <a:latin typeface="+mn-lt"/>
                <a:ea typeface="+mn-ea"/>
                <a:cs typeface="+mn-cs"/>
              </a:rPr>
              <a:t>National Standards for Family and Consumer Sciences Education </a:t>
            </a:r>
            <a:br>
              <a:rPr lang="en-US" kern="1200" dirty="0" smtClean="0">
                <a:solidFill>
                  <a:schemeClr val="tx1"/>
                </a:solidFill>
                <a:latin typeface="+mn-lt"/>
                <a:ea typeface="+mn-ea"/>
                <a:cs typeface="+mn-cs"/>
              </a:rPr>
            </a:br>
            <a:r>
              <a:rPr lang="en-US" sz="1050" dirty="0" smtClean="0">
                <a:solidFill>
                  <a:schemeClr val="bg1">
                    <a:lumMod val="50000"/>
                  </a:schemeClr>
                </a:solidFill>
              </a:rPr>
              <a:t>www.natefacs.org/nationalstandards.htm</a:t>
            </a:r>
          </a:p>
          <a:p>
            <a:pPr marL="457200" lvl="0" indent="-228600">
              <a:spcAft>
                <a:spcPts val="600"/>
              </a:spcAft>
              <a:buFont typeface="Arial" pitchFamily="34" charset="0"/>
              <a:buChar char="•"/>
            </a:pPr>
            <a:r>
              <a:rPr lang="en-US" kern="1200" dirty="0" smtClean="0">
                <a:solidFill>
                  <a:schemeClr val="tx1"/>
                </a:solidFill>
                <a:latin typeface="+mn-lt"/>
                <a:ea typeface="+mn-ea"/>
                <a:cs typeface="+mn-cs"/>
              </a:rPr>
              <a:t>Partnership for 21st  Century Skills</a:t>
            </a:r>
            <a:br>
              <a:rPr lang="en-US" kern="1200" dirty="0" smtClean="0">
                <a:solidFill>
                  <a:schemeClr val="tx1"/>
                </a:solidFill>
                <a:latin typeface="+mn-lt"/>
                <a:ea typeface="+mn-ea"/>
                <a:cs typeface="+mn-cs"/>
              </a:rPr>
            </a:br>
            <a:r>
              <a:rPr lang="en-US" sz="1050" dirty="0" smtClean="0">
                <a:solidFill>
                  <a:schemeClr val="bg1">
                    <a:lumMod val="50000"/>
                  </a:schemeClr>
                </a:solidFill>
              </a:rPr>
              <a:t>p21.org/overview/skills-framework/57</a:t>
            </a:r>
          </a:p>
          <a:p>
            <a:pPr marL="457200" indent="-228600">
              <a:buFont typeface="Arial" pitchFamily="34" charset="0"/>
              <a:buChar char="•"/>
            </a:pPr>
            <a:endParaRPr lang="en-US" dirty="0" smtClean="0"/>
          </a:p>
          <a:p>
            <a:endParaRPr lang="en-US" dirty="0"/>
          </a:p>
        </p:txBody>
      </p:sp>
      <p:sp>
        <p:nvSpPr>
          <p:cNvPr id="4" name="Header Placeholder 3"/>
          <p:cNvSpPr>
            <a:spLocks noGrp="1"/>
          </p:cNvSpPr>
          <p:nvPr>
            <p:ph type="hdr" sz="quarter" idx="10"/>
          </p:nvPr>
        </p:nvSpPr>
        <p:spPr/>
        <p:txBody>
          <a:bodyPr/>
          <a:lstStyle/>
          <a:p>
            <a:pPr algn="ctr"/>
            <a:r>
              <a:rPr lang="en-US" smtClean="0"/>
              <a:t>Introduction to the High School Financial Planning Program® (HSFPP)</a:t>
            </a:r>
          </a:p>
          <a:p>
            <a:pPr algn="ctr"/>
            <a:r>
              <a:rPr lang="en-US" smtClean="0"/>
              <a:t>National Endowment for Financial Education® (NEFE®)</a:t>
            </a:r>
            <a:endParaRPr lang="en-US" dirty="0"/>
          </a:p>
        </p:txBody>
      </p:sp>
      <p:sp>
        <p:nvSpPr>
          <p:cNvPr id="5" name="Footer Placeholder 4"/>
          <p:cNvSpPr>
            <a:spLocks noGrp="1"/>
          </p:cNvSpPr>
          <p:nvPr>
            <p:ph type="ftr" sz="quarter" idx="11"/>
          </p:nvPr>
        </p:nvSpPr>
        <p:spPr/>
        <p:txBody>
          <a:bodyPr/>
          <a:lstStyle/>
          <a:p>
            <a:r>
              <a:rPr lang="en-US" smtClean="0"/>
              <a:t>www.hsfpp.org</a:t>
            </a:r>
            <a:endParaRPr lang="en-US" dirty="0"/>
          </a:p>
        </p:txBody>
      </p:sp>
      <p:sp>
        <p:nvSpPr>
          <p:cNvPr id="6" name="Slide Number Placeholder 5"/>
          <p:cNvSpPr>
            <a:spLocks noGrp="1"/>
          </p:cNvSpPr>
          <p:nvPr>
            <p:ph type="sldNum" sz="quarter" idx="12"/>
          </p:nvPr>
        </p:nvSpPr>
        <p:spPr/>
        <p:txBody>
          <a:bodyPr/>
          <a:lstStyle/>
          <a:p>
            <a:fld id="{423998B8-98DF-4FD4-873F-E713DAF91B9C}" type="slidenum">
              <a:rPr lang="en-US" smtClean="0"/>
              <a:pPr/>
              <a:t>20</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914400"/>
            <a:ext cx="4038600" cy="3028950"/>
          </a:xfrm>
        </p:spPr>
      </p:sp>
      <p:sp>
        <p:nvSpPr>
          <p:cNvPr id="3" name="Notes Placeholder 2"/>
          <p:cNvSpPr>
            <a:spLocks noGrp="1"/>
          </p:cNvSpPr>
          <p:nvPr>
            <p:ph type="body" idx="1"/>
          </p:nvPr>
        </p:nvSpPr>
        <p:spPr>
          <a:ln>
            <a:solidFill>
              <a:schemeClr val="bg1">
                <a:lumMod val="75000"/>
              </a:schemeClr>
            </a:solidFill>
          </a:ln>
        </p:spPr>
        <p:txBody>
          <a:bodyPr>
            <a:normAutofit/>
          </a:bodyPr>
          <a:lstStyle/>
          <a:p>
            <a:endParaRPr lang="en-US" dirty="0" smtClean="0"/>
          </a:p>
          <a:p>
            <a:pPr marL="228600" indent="-228600">
              <a:spcAft>
                <a:spcPts val="600"/>
              </a:spcAft>
            </a:pPr>
            <a:r>
              <a:rPr lang="en-US" b="1" dirty="0" smtClean="0"/>
              <a:t>Talking Points:</a:t>
            </a:r>
          </a:p>
          <a:p>
            <a:pPr marL="228600" indent="-228600">
              <a:spcAft>
                <a:spcPts val="600"/>
              </a:spcAft>
              <a:buFont typeface="Wingdings" pitchFamily="2" charset="2"/>
              <a:buChar char="q"/>
            </a:pPr>
            <a:r>
              <a:rPr lang="en-US" dirty="0" smtClean="0"/>
              <a:t>Remind teachers that they can access all program materials directly from the website or by ordering Student Guides.</a:t>
            </a:r>
          </a:p>
          <a:p>
            <a:pPr marL="228600" indent="-228600">
              <a:spcAft>
                <a:spcPts val="600"/>
              </a:spcAft>
              <a:buFont typeface="Wingdings" pitchFamily="2" charset="2"/>
              <a:buChar char="q"/>
            </a:pPr>
            <a:r>
              <a:rPr lang="en-US" dirty="0" smtClean="0"/>
              <a:t>Share dates for any upcoming training workshops.</a:t>
            </a:r>
          </a:p>
        </p:txBody>
      </p:sp>
      <p:sp>
        <p:nvSpPr>
          <p:cNvPr id="6" name="Slide Number Placeholder 5"/>
          <p:cNvSpPr>
            <a:spLocks noGrp="1"/>
          </p:cNvSpPr>
          <p:nvPr>
            <p:ph type="sldNum" sz="quarter" idx="12"/>
          </p:nvPr>
        </p:nvSpPr>
        <p:spPr/>
        <p:txBody>
          <a:bodyPr/>
          <a:lstStyle/>
          <a:p>
            <a:fld id="{423998B8-98DF-4FD4-873F-E713DAF91B9C}" type="slidenum">
              <a:rPr lang="en-US" smtClean="0"/>
              <a:pPr/>
              <a:t>21</a:t>
            </a:fld>
            <a:endParaRPr lang="en-US" dirty="0"/>
          </a:p>
        </p:txBody>
      </p:sp>
      <p:sp>
        <p:nvSpPr>
          <p:cNvPr id="7" name="Footer Placeholder 6"/>
          <p:cNvSpPr>
            <a:spLocks noGrp="1"/>
          </p:cNvSpPr>
          <p:nvPr>
            <p:ph type="ftr" sz="quarter" idx="13"/>
          </p:nvPr>
        </p:nvSpPr>
        <p:spPr/>
        <p:txBody>
          <a:bodyPr/>
          <a:lstStyle/>
          <a:p>
            <a:r>
              <a:rPr lang="en-US" dirty="0" smtClean="0"/>
              <a:t>www.hsfpp.org</a:t>
            </a:r>
            <a:endParaRPr lang="en-US" dirty="0"/>
          </a:p>
        </p:txBody>
      </p:sp>
      <p:sp>
        <p:nvSpPr>
          <p:cNvPr id="8" name="Header Placeholder 7"/>
          <p:cNvSpPr>
            <a:spLocks noGrp="1"/>
          </p:cNvSpPr>
          <p:nvPr>
            <p:ph type="hdr" sz="quarter"/>
          </p:nvPr>
        </p:nvSpPr>
        <p:spPr>
          <a:xfrm>
            <a:off x="545306" y="304800"/>
            <a:ext cx="5803106" cy="464820"/>
          </a:xfrm>
        </p:spPr>
        <p:txBody>
          <a:bodyPr/>
          <a:lstStyle/>
          <a:p>
            <a:pPr algn="ctr"/>
            <a:r>
              <a:rPr lang="en-US" dirty="0" smtClean="0"/>
              <a:t>Introduction to the High School Financial Planning Program® (HSFPP)</a:t>
            </a:r>
          </a:p>
          <a:p>
            <a:pPr algn="ctr"/>
            <a:r>
              <a:rPr lang="en-US" dirty="0" smtClean="0"/>
              <a:t>National Endowment for Financial Education® (NEFE®)</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hsfpp.nefe.org/"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horizontal dark">
    <p:spTree>
      <p:nvGrpSpPr>
        <p:cNvPr id="1" name=""/>
        <p:cNvGrpSpPr/>
        <p:nvPr/>
      </p:nvGrpSpPr>
      <p:grpSpPr>
        <a:xfrm>
          <a:off x="0" y="0"/>
          <a:ext cx="0" cy="0"/>
          <a:chOff x="0" y="0"/>
          <a:chExt cx="0" cy="0"/>
        </a:xfrm>
      </p:grpSpPr>
      <p:pic>
        <p:nvPicPr>
          <p:cNvPr id="7" name="Picture 6" descr="Cover option 1_FINAL"/>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Subtitle 2"/>
          <p:cNvSpPr>
            <a:spLocks noGrp="1"/>
          </p:cNvSpPr>
          <p:nvPr>
            <p:ph type="subTitle" idx="1" hasCustomPrompt="1"/>
          </p:nvPr>
        </p:nvSpPr>
        <p:spPr>
          <a:xfrm>
            <a:off x="1371600" y="4267200"/>
            <a:ext cx="6019800" cy="1371600"/>
          </a:xfrm>
        </p:spPr>
        <p:txBody>
          <a:bodyPr/>
          <a:lstStyle>
            <a:lvl1pPr marL="0" indent="0" algn="ctr">
              <a:buNone/>
              <a:defRPr baseline="0">
                <a:solidFill>
                  <a:schemeClr val="bg1">
                    <a:lumMod val="8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a:t>
            </a:r>
          </a:p>
          <a:p>
            <a:r>
              <a:rPr lang="en-US" dirty="0" smtClean="0"/>
              <a:t>Presentation Date</a:t>
            </a:r>
            <a:endParaRPr lang="en-US" dirty="0"/>
          </a:p>
        </p:txBody>
      </p:sp>
      <p:sp>
        <p:nvSpPr>
          <p:cNvPr id="5" name="Title 4"/>
          <p:cNvSpPr>
            <a:spLocks noGrp="1"/>
          </p:cNvSpPr>
          <p:nvPr>
            <p:ph type="title"/>
          </p:nvPr>
        </p:nvSpPr>
        <p:spPr>
          <a:xfrm>
            <a:off x="609600" y="2362200"/>
            <a:ext cx="7696200" cy="944562"/>
          </a:xfrm>
        </p:spPr>
        <p:txBody>
          <a:bodyPr/>
          <a:lstStyle>
            <a:lvl1pPr>
              <a:defRPr cap="small" baseline="0"/>
            </a:lvl1pPr>
          </a:lstStyle>
          <a:p>
            <a:r>
              <a:rPr lang="en-US" smtClean="0"/>
              <a:t>Click to edit Master title style</a:t>
            </a:r>
            <a:endParaRPr lang="en-US" dirty="0"/>
          </a:p>
        </p:txBody>
      </p:sp>
    </p:spTree>
  </p:cSld>
  <p:clrMapOvr>
    <a:masterClrMapping/>
  </p:clrMapOvr>
  <p:transition spd="med">
    <p:push/>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horizontal white">
    <p:bg>
      <p:bgRef idx="1001">
        <a:schemeClr val="bg2"/>
      </p:bgRef>
    </p:bg>
    <p:spTree>
      <p:nvGrpSpPr>
        <p:cNvPr id="1" name=""/>
        <p:cNvGrpSpPr/>
        <p:nvPr/>
      </p:nvGrpSpPr>
      <p:grpSpPr>
        <a:xfrm>
          <a:off x="0" y="0"/>
          <a:ext cx="0" cy="0"/>
          <a:chOff x="0" y="0"/>
          <a:chExt cx="0" cy="0"/>
        </a:xfrm>
      </p:grpSpPr>
      <p:pic>
        <p:nvPicPr>
          <p:cNvPr id="8" name="Picture 1028" descr="Cover option 3_FINAL"/>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85800" y="2514600"/>
            <a:ext cx="7162800" cy="1470025"/>
          </a:xfrm>
        </p:spPr>
        <p:txBody>
          <a:bodyPr>
            <a:noAutofit/>
          </a:bodyPr>
          <a:lstStyle>
            <a:lvl1pPr>
              <a:defRPr sz="4400" b="0" cap="small" baseline="0">
                <a:solidFill>
                  <a:schemeClr val="tx1">
                    <a:lumMod val="65000"/>
                    <a:lumOff val="35000"/>
                  </a:schemeClr>
                </a:solidFill>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1371600" y="4267200"/>
            <a:ext cx="6019800" cy="1371600"/>
          </a:xfrm>
        </p:spPr>
        <p:txBody>
          <a:bodyPr/>
          <a:lstStyle>
            <a:lvl1pPr marL="0" indent="0" algn="ctr">
              <a:buNone/>
              <a:defRPr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a:t>
            </a:r>
          </a:p>
          <a:p>
            <a:r>
              <a:rPr lang="en-US" dirty="0" smtClean="0"/>
              <a:t>Presentation Date</a:t>
            </a:r>
            <a:endParaRPr lang="en-US" dirty="0"/>
          </a:p>
        </p:txBody>
      </p:sp>
    </p:spTree>
  </p:cSld>
  <p:clrMapOvr>
    <a:overrideClrMapping bg1="lt1" tx1="dk1" bg2="lt2" tx2="dk2" accent1="accent1" accent2="accent2" accent3="accent3" accent4="accent4" accent5="accent5" accent6="accent6" hlink="hlink" folHlink="folHlink"/>
  </p:clrMapOvr>
  <p:transition spd="med">
    <p:push/>
  </p:transition>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le Slide - vertical dark">
    <p:spTree>
      <p:nvGrpSpPr>
        <p:cNvPr id="1" name=""/>
        <p:cNvGrpSpPr/>
        <p:nvPr/>
      </p:nvGrpSpPr>
      <p:grpSpPr>
        <a:xfrm>
          <a:off x="0" y="0"/>
          <a:ext cx="0" cy="0"/>
          <a:chOff x="0" y="0"/>
          <a:chExt cx="0" cy="0"/>
        </a:xfrm>
      </p:grpSpPr>
      <p:pic>
        <p:nvPicPr>
          <p:cNvPr id="7" name="Picture 1030" descr="Cover option 2_FINAL"/>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 Placeholder 2"/>
          <p:cNvSpPr>
            <a:spLocks noGrp="1"/>
          </p:cNvSpPr>
          <p:nvPr>
            <p:ph type="body" idx="1" hasCustomPrompt="1"/>
          </p:nvPr>
        </p:nvSpPr>
        <p:spPr>
          <a:xfrm>
            <a:off x="2362200" y="3657600"/>
            <a:ext cx="5715000" cy="1500187"/>
          </a:xfrm>
        </p:spPr>
        <p:txBody>
          <a:bodyPr anchor="b">
            <a:normAutofit/>
          </a:bodyPr>
          <a:lstStyle>
            <a:lvl1pPr marL="0" indent="0">
              <a:buNone/>
              <a:defRPr sz="3200">
                <a:solidFill>
                  <a:schemeClr val="bg1">
                    <a:lumMod val="8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Presenters</a:t>
            </a:r>
          </a:p>
          <a:p>
            <a:pPr lvl="0"/>
            <a:r>
              <a:rPr lang="en-US" dirty="0" smtClean="0"/>
              <a:t>Presentation Date</a:t>
            </a:r>
          </a:p>
        </p:txBody>
      </p:sp>
      <p:sp>
        <p:nvSpPr>
          <p:cNvPr id="2" name="Title 1"/>
          <p:cNvSpPr>
            <a:spLocks noGrp="1"/>
          </p:cNvSpPr>
          <p:nvPr>
            <p:ph type="title"/>
          </p:nvPr>
        </p:nvSpPr>
        <p:spPr>
          <a:xfrm>
            <a:off x="2362200" y="990600"/>
            <a:ext cx="5791200" cy="2286000"/>
          </a:xfrm>
        </p:spPr>
        <p:txBody>
          <a:bodyPr anchor="t">
            <a:noAutofit/>
          </a:bodyPr>
          <a:lstStyle>
            <a:lvl1pPr algn="l">
              <a:defRPr sz="4400" b="0" cap="small" baseline="0">
                <a:solidFill>
                  <a:schemeClr val="bg1">
                    <a:lumMod val="85000"/>
                  </a:schemeClr>
                </a:solidFill>
              </a:defRPr>
            </a:lvl1pPr>
          </a:lstStyle>
          <a:p>
            <a:r>
              <a:rPr lang="en-US" smtClean="0"/>
              <a:t>Click to edit Master title style</a:t>
            </a:r>
            <a:endParaRPr lang="en-US" dirty="0"/>
          </a:p>
        </p:txBody>
      </p:sp>
    </p:spTree>
  </p:cSld>
  <p:clrMapOvr>
    <a:masterClrMapping/>
  </p:clrMapOvr>
  <p:transition spd="med">
    <p:push/>
  </p:transition>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Title Slide - vertical white">
    <p:spTree>
      <p:nvGrpSpPr>
        <p:cNvPr id="1" name=""/>
        <p:cNvGrpSpPr/>
        <p:nvPr/>
      </p:nvGrpSpPr>
      <p:grpSpPr>
        <a:xfrm>
          <a:off x="0" y="0"/>
          <a:ext cx="0" cy="0"/>
          <a:chOff x="0" y="0"/>
          <a:chExt cx="0" cy="0"/>
        </a:xfrm>
      </p:grpSpPr>
      <p:pic>
        <p:nvPicPr>
          <p:cNvPr id="8" name="Picture 1028" descr="Cover option 4_FINAL"/>
          <p:cNvPicPr>
            <a:picLocks noChangeAspect="1" noChangeArrowheads="1"/>
          </p:cNvPicPr>
          <p:nvPr/>
        </p:nvPicPr>
        <p:blipFill>
          <a:blip r:embed="rId2" cstate="print"/>
          <a:srcRect/>
          <a:stretch>
            <a:fillRect/>
          </a:stretch>
        </p:blipFill>
        <p:spPr bwMode="auto">
          <a:xfrm>
            <a:off x="0" y="0"/>
            <a:ext cx="9371013" cy="6858000"/>
          </a:xfrm>
          <a:prstGeom prst="rect">
            <a:avLst/>
          </a:prstGeom>
          <a:noFill/>
        </p:spPr>
      </p:pic>
      <p:sp>
        <p:nvSpPr>
          <p:cNvPr id="2" name="Title 1"/>
          <p:cNvSpPr>
            <a:spLocks noGrp="1"/>
          </p:cNvSpPr>
          <p:nvPr>
            <p:ph type="title"/>
          </p:nvPr>
        </p:nvSpPr>
        <p:spPr>
          <a:xfrm>
            <a:off x="2362200" y="990600"/>
            <a:ext cx="5791200" cy="2286000"/>
          </a:xfrm>
        </p:spPr>
        <p:txBody>
          <a:bodyPr anchor="t">
            <a:noAutofit/>
          </a:bodyPr>
          <a:lstStyle>
            <a:lvl1pPr algn="l">
              <a:defRPr sz="4400" b="0" cap="small"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2362200" y="3657600"/>
            <a:ext cx="5715000" cy="1500187"/>
          </a:xfrm>
        </p:spPr>
        <p:txBody>
          <a:bodyPr anchor="b">
            <a:normAutofit/>
          </a:bodyPr>
          <a:lstStyle>
            <a:lvl1pPr marL="0" indent="0">
              <a:buNone/>
              <a:defRPr sz="3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Presenters</a:t>
            </a:r>
          </a:p>
          <a:p>
            <a:pPr lvl="0"/>
            <a:r>
              <a:rPr lang="en-US" dirty="0" smtClean="0"/>
              <a:t>Presentation Date</a:t>
            </a:r>
          </a:p>
        </p:txBody>
      </p:sp>
      <p:pic>
        <p:nvPicPr>
          <p:cNvPr id="9" name="Picture 8" descr="Cover option 3_FINAL"/>
          <p:cNvPicPr/>
          <p:nvPr/>
        </p:nvPicPr>
        <p:blipFill>
          <a:blip r:embed="rId3" cstate="print"/>
          <a:srcRect l="3857" t="87607" r="40224"/>
          <a:stretch>
            <a:fillRect/>
          </a:stretch>
        </p:blipFill>
        <p:spPr bwMode="auto">
          <a:xfrm>
            <a:off x="2362200" y="6096000"/>
            <a:ext cx="4419600" cy="762000"/>
          </a:xfrm>
          <a:prstGeom prst="rect">
            <a:avLst/>
          </a:prstGeom>
          <a:noFill/>
        </p:spPr>
      </p:pic>
    </p:spTree>
  </p:cSld>
  <p:clrMapOvr>
    <a:masterClrMapping/>
  </p:clrMapOvr>
  <p:transition spd="med">
    <p:push/>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Divider - dark">
    <p:spTree>
      <p:nvGrpSpPr>
        <p:cNvPr id="1" name=""/>
        <p:cNvGrpSpPr/>
        <p:nvPr/>
      </p:nvGrpSpPr>
      <p:grpSpPr>
        <a:xfrm>
          <a:off x="0" y="0"/>
          <a:ext cx="0" cy="0"/>
          <a:chOff x="0" y="0"/>
          <a:chExt cx="0" cy="0"/>
        </a:xfrm>
      </p:grpSpPr>
      <p:pic>
        <p:nvPicPr>
          <p:cNvPr id="5" name="Picture 1030" descr="Cover option 2_FINAL"/>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Slide Number Placeholder 3"/>
          <p:cNvSpPr>
            <a:spLocks noGrp="1"/>
          </p:cNvSpPr>
          <p:nvPr>
            <p:ph type="sldNum" sz="quarter" idx="12"/>
          </p:nvPr>
        </p:nvSpPr>
        <p:spPr>
          <a:xfrm>
            <a:off x="8610600" y="6400800"/>
            <a:ext cx="381000" cy="365125"/>
          </a:xfrm>
        </p:spPr>
        <p:txBody>
          <a:bodyPr/>
          <a:lstStyle>
            <a:lvl1pPr algn="r">
              <a:defRPr>
                <a:solidFill>
                  <a:schemeClr val="bg1">
                    <a:lumMod val="85000"/>
                  </a:schemeClr>
                </a:solidFill>
              </a:defRPr>
            </a:lvl1pPr>
          </a:lstStyle>
          <a:p>
            <a:fld id="{21E40966-1A1D-4479-B403-81FD516EAA39}" type="slidenum">
              <a:rPr lang="en-US" smtClean="0"/>
              <a:pPr/>
              <a:t>‹#›</a:t>
            </a:fld>
            <a:endParaRPr lang="en-US" dirty="0"/>
          </a:p>
        </p:txBody>
      </p:sp>
      <p:sp>
        <p:nvSpPr>
          <p:cNvPr id="7" name="Text Placeholder 6"/>
          <p:cNvSpPr>
            <a:spLocks noGrp="1"/>
          </p:cNvSpPr>
          <p:nvPr>
            <p:ph type="body" sz="quarter" idx="13" hasCustomPrompt="1"/>
          </p:nvPr>
        </p:nvSpPr>
        <p:spPr>
          <a:xfrm>
            <a:off x="2590800" y="2895600"/>
            <a:ext cx="5029200" cy="1066800"/>
          </a:xfrm>
        </p:spPr>
        <p:txBody>
          <a:bodyPr>
            <a:normAutofit/>
          </a:bodyPr>
          <a:lstStyle>
            <a:lvl1pPr>
              <a:buNone/>
              <a:defRPr sz="4400" b="0" cap="small" baseline="0">
                <a:solidFill>
                  <a:schemeClr val="bg1">
                    <a:lumMod val="85000"/>
                  </a:schemeClr>
                </a:solidFill>
                <a:latin typeface="+mj-lt"/>
              </a:defRPr>
            </a:lvl1pPr>
            <a:lvl2pPr>
              <a:buNone/>
              <a:defRPr/>
            </a:lvl2pPr>
          </a:lstStyle>
          <a:p>
            <a:pPr lvl="0"/>
            <a:r>
              <a:rPr lang="en-US" dirty="0" smtClean="0"/>
              <a:t>Section Title</a:t>
            </a:r>
          </a:p>
        </p:txBody>
      </p:sp>
    </p:spTree>
  </p:cSld>
  <p:clrMapOvr>
    <a:masterClrMapping/>
  </p:clrMapOvr>
  <p:transition spd="med">
    <p:push/>
  </p:transition>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Divider - pgm steps">
    <p:spTree>
      <p:nvGrpSpPr>
        <p:cNvPr id="1" name=""/>
        <p:cNvGrpSpPr/>
        <p:nvPr/>
      </p:nvGrpSpPr>
      <p:grpSpPr>
        <a:xfrm>
          <a:off x="0" y="0"/>
          <a:ext cx="0" cy="0"/>
          <a:chOff x="0" y="0"/>
          <a:chExt cx="0" cy="0"/>
        </a:xfrm>
      </p:grpSpPr>
      <p:pic>
        <p:nvPicPr>
          <p:cNvPr id="6" name="Picture 1028" descr="Divider Slide_FINAL"/>
          <p:cNvPicPr>
            <a:picLocks noChangeAspect="1" noChangeArrowheads="1"/>
          </p:cNvPicPr>
          <p:nvPr/>
        </p:nvPicPr>
        <p:blipFill>
          <a:blip r:embed="rId2" cstate="print"/>
          <a:srcRect/>
          <a:stretch>
            <a:fillRect/>
          </a:stretch>
        </p:blipFill>
        <p:spPr bwMode="auto">
          <a:xfrm>
            <a:off x="0" y="0"/>
            <a:ext cx="9313863" cy="6985000"/>
          </a:xfrm>
          <a:prstGeom prst="rect">
            <a:avLst/>
          </a:prstGeom>
          <a:noFill/>
        </p:spPr>
      </p:pic>
      <p:sp>
        <p:nvSpPr>
          <p:cNvPr id="10" name="Title 9"/>
          <p:cNvSpPr>
            <a:spLocks noGrp="1"/>
          </p:cNvSpPr>
          <p:nvPr>
            <p:ph type="title"/>
          </p:nvPr>
        </p:nvSpPr>
        <p:spPr>
          <a:xfrm>
            <a:off x="457200" y="1295400"/>
            <a:ext cx="3886200" cy="1905000"/>
          </a:xfrm>
        </p:spPr>
        <p:txBody>
          <a:bodyPr/>
          <a:lstStyle>
            <a:lvl1pPr algn="l">
              <a:defRPr cap="small" baseline="0"/>
            </a:lvl1pPr>
          </a:lstStyle>
          <a:p>
            <a:r>
              <a:rPr lang="en-US" smtClean="0"/>
              <a:t>Click to edit Master title style</a:t>
            </a:r>
            <a:endParaRPr lang="en-US" dirty="0"/>
          </a:p>
        </p:txBody>
      </p:sp>
      <p:sp>
        <p:nvSpPr>
          <p:cNvPr id="21" name="Date Placeholder 20"/>
          <p:cNvSpPr>
            <a:spLocks noGrp="1"/>
          </p:cNvSpPr>
          <p:nvPr>
            <p:ph type="dt" sz="half" idx="10"/>
          </p:nvPr>
        </p:nvSpPr>
        <p:spPr>
          <a:xfrm>
            <a:off x="7010400" y="6324600"/>
            <a:ext cx="2133600" cy="365125"/>
          </a:xfrm>
          <a:prstGeom prst="rect">
            <a:avLst/>
          </a:prstGeom>
        </p:spPr>
        <p:txBody>
          <a:bodyPr/>
          <a:lstStyle/>
          <a:p>
            <a:fld id="{C98377DB-A6DD-4F1D-A718-6E3B0A2BF0EA}" type="datetime1">
              <a:rPr lang="en-US" smtClean="0"/>
              <a:pPr/>
              <a:t>7/18/2012</a:t>
            </a:fld>
            <a:endParaRPr lang="en-US" dirty="0"/>
          </a:p>
        </p:txBody>
      </p:sp>
      <p:sp>
        <p:nvSpPr>
          <p:cNvPr id="22" name="Slide Number Placeholder 21"/>
          <p:cNvSpPr>
            <a:spLocks noGrp="1"/>
          </p:cNvSpPr>
          <p:nvPr>
            <p:ph type="sldNum" sz="quarter" idx="11"/>
          </p:nvPr>
        </p:nvSpPr>
        <p:spPr/>
        <p:txBody>
          <a:bodyPr/>
          <a:lstStyle/>
          <a:p>
            <a:fld id="{21E40966-1A1D-4479-B403-81FD516EAA39}" type="slidenum">
              <a:rPr lang="en-US" smtClean="0"/>
              <a:pPr/>
              <a:t>‹#›</a:t>
            </a:fld>
            <a:endParaRPr lang="en-US" dirty="0"/>
          </a:p>
        </p:txBody>
      </p:sp>
      <p:sp>
        <p:nvSpPr>
          <p:cNvPr id="23" name="Footer Placeholder 22"/>
          <p:cNvSpPr>
            <a:spLocks noGrp="1"/>
          </p:cNvSpPr>
          <p:nvPr>
            <p:ph type="ftr" sz="quarter" idx="12"/>
          </p:nvPr>
        </p:nvSpPr>
        <p:spPr/>
        <p:txBody>
          <a:bodyPr/>
          <a:lstStyle>
            <a:lvl1pPr>
              <a:defRPr>
                <a:solidFill>
                  <a:schemeClr val="bg1">
                    <a:lumMod val="85000"/>
                  </a:schemeClr>
                </a:solidFill>
              </a:defRPr>
            </a:lvl1pPr>
          </a:lstStyle>
          <a:p>
            <a:endParaRPr lang="en-US" dirty="0"/>
          </a:p>
        </p:txBody>
      </p:sp>
    </p:spTree>
  </p:cSld>
  <p:clrMapOvr>
    <a:masterClrMapping/>
  </p:clrMapOvr>
  <p:transition spd="med">
    <p:push/>
  </p:transition>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Divider - pgm flow chart">
    <p:spTree>
      <p:nvGrpSpPr>
        <p:cNvPr id="1" name=""/>
        <p:cNvGrpSpPr/>
        <p:nvPr/>
      </p:nvGrpSpPr>
      <p:grpSpPr>
        <a:xfrm>
          <a:off x="0" y="0"/>
          <a:ext cx="0" cy="0"/>
          <a:chOff x="0" y="0"/>
          <a:chExt cx="0" cy="0"/>
        </a:xfrm>
      </p:grpSpPr>
      <p:pic>
        <p:nvPicPr>
          <p:cNvPr id="8" name="Picture 1027" descr="Branding Slide_FINAL">
            <a:hlinkClick r:id="rId2"/>
          </p:cNvPr>
          <p:cNvPicPr>
            <a:picLocks noChangeAspect="1" noChangeArrowheads="1"/>
          </p:cNvPicPr>
          <p:nvPr/>
        </p:nvPicPr>
        <p:blipFill>
          <a:blip r:embed="rId3" cstate="print"/>
          <a:srcRect b="43333"/>
          <a:stretch>
            <a:fillRect/>
          </a:stretch>
        </p:blipFill>
        <p:spPr bwMode="auto">
          <a:xfrm>
            <a:off x="0" y="0"/>
            <a:ext cx="9144000" cy="3886200"/>
          </a:xfrm>
          <a:prstGeom prst="rect">
            <a:avLst/>
          </a:prstGeom>
          <a:noFill/>
        </p:spPr>
      </p:pic>
      <p:sp>
        <p:nvSpPr>
          <p:cNvPr id="7" name="Text Placeholder 6"/>
          <p:cNvSpPr>
            <a:spLocks noGrp="1"/>
          </p:cNvSpPr>
          <p:nvPr>
            <p:ph type="body" sz="quarter" idx="13" hasCustomPrompt="1"/>
          </p:nvPr>
        </p:nvSpPr>
        <p:spPr>
          <a:xfrm>
            <a:off x="838200" y="4343400"/>
            <a:ext cx="7467600" cy="1219200"/>
          </a:xfrm>
        </p:spPr>
        <p:txBody>
          <a:bodyPr>
            <a:normAutofit/>
          </a:bodyPr>
          <a:lstStyle>
            <a:lvl1pPr algn="ctr">
              <a:buNone/>
              <a:defRPr sz="3200" cap="none" baseline="0">
                <a:solidFill>
                  <a:schemeClr val="tx1">
                    <a:lumMod val="65000"/>
                    <a:lumOff val="35000"/>
                  </a:schemeClr>
                </a:solidFill>
                <a:latin typeface="+mj-lt"/>
              </a:defRPr>
            </a:lvl1pPr>
            <a:lvl2pPr>
              <a:buNone/>
              <a:defRPr/>
            </a:lvl2pPr>
          </a:lstStyle>
          <a:p>
            <a:pPr lvl="0"/>
            <a:r>
              <a:rPr lang="en-US" dirty="0" smtClean="0"/>
              <a:t>Content</a:t>
            </a:r>
          </a:p>
        </p:txBody>
      </p:sp>
      <p:sp>
        <p:nvSpPr>
          <p:cNvPr id="6" name="Title 5"/>
          <p:cNvSpPr>
            <a:spLocks noGrp="1"/>
          </p:cNvSpPr>
          <p:nvPr>
            <p:ph type="title" hasCustomPrompt="1"/>
          </p:nvPr>
        </p:nvSpPr>
        <p:spPr>
          <a:xfrm>
            <a:off x="381000" y="152400"/>
            <a:ext cx="8229600" cy="944562"/>
          </a:xfrm>
        </p:spPr>
        <p:txBody>
          <a:bodyPr/>
          <a:lstStyle>
            <a:lvl1pPr>
              <a:defRPr/>
            </a:lvl1pPr>
          </a:lstStyle>
          <a:p>
            <a:r>
              <a:rPr lang="en-US" dirty="0" smtClean="0"/>
              <a:t>NEFE Resources</a:t>
            </a:r>
            <a:endParaRPr lang="en-US" dirty="0"/>
          </a:p>
        </p:txBody>
      </p:sp>
      <p:sp>
        <p:nvSpPr>
          <p:cNvPr id="11" name="Date Placeholder 10"/>
          <p:cNvSpPr>
            <a:spLocks noGrp="1"/>
          </p:cNvSpPr>
          <p:nvPr>
            <p:ph type="dt" sz="half" idx="14"/>
          </p:nvPr>
        </p:nvSpPr>
        <p:spPr>
          <a:xfrm>
            <a:off x="6705600" y="6324600"/>
            <a:ext cx="2133600" cy="365125"/>
          </a:xfrm>
          <a:prstGeom prst="rect">
            <a:avLst/>
          </a:prstGeom>
        </p:spPr>
        <p:txBody>
          <a:bodyPr/>
          <a:lstStyle/>
          <a:p>
            <a:fld id="{C98377DB-A6DD-4F1D-A718-6E3B0A2BF0EA}" type="datetime1">
              <a:rPr lang="en-US" smtClean="0"/>
              <a:pPr/>
              <a:t>7/18/2012</a:t>
            </a:fld>
            <a:endParaRPr lang="en-US" dirty="0"/>
          </a:p>
        </p:txBody>
      </p:sp>
      <p:sp>
        <p:nvSpPr>
          <p:cNvPr id="12" name="Slide Number Placeholder 11"/>
          <p:cNvSpPr>
            <a:spLocks noGrp="1"/>
          </p:cNvSpPr>
          <p:nvPr>
            <p:ph type="sldNum" sz="quarter" idx="15"/>
          </p:nvPr>
        </p:nvSpPr>
        <p:spPr/>
        <p:txBody>
          <a:bodyPr/>
          <a:lstStyle/>
          <a:p>
            <a:fld id="{21E40966-1A1D-4479-B403-81FD516EAA39}" type="slidenum">
              <a:rPr lang="en-US" smtClean="0"/>
              <a:pPr/>
              <a:t>‹#›</a:t>
            </a:fld>
            <a:endParaRPr lang="en-US" dirty="0"/>
          </a:p>
        </p:txBody>
      </p:sp>
      <p:sp>
        <p:nvSpPr>
          <p:cNvPr id="13" name="Footer Placeholder 12"/>
          <p:cNvSpPr>
            <a:spLocks noGrp="1"/>
          </p:cNvSpPr>
          <p:nvPr>
            <p:ph type="ftr" sz="quarter" idx="16"/>
          </p:nvPr>
        </p:nvSpPr>
        <p:spPr/>
        <p:txBody>
          <a:bodyPr/>
          <a:lstStyle/>
          <a:p>
            <a:endParaRPr lang="en-US" dirty="0"/>
          </a:p>
        </p:txBody>
      </p:sp>
    </p:spTree>
  </p:cSld>
  <p:clrMapOvr>
    <a:masterClrMapping/>
  </p:clrMapOvr>
  <p:transition spd="med">
    <p:push/>
  </p:transition>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NEFE social community">
    <p:spTree>
      <p:nvGrpSpPr>
        <p:cNvPr id="1" name=""/>
        <p:cNvGrpSpPr/>
        <p:nvPr/>
      </p:nvGrpSpPr>
      <p:grpSpPr>
        <a:xfrm>
          <a:off x="0" y="0"/>
          <a:ext cx="0" cy="0"/>
          <a:chOff x="0" y="0"/>
          <a:chExt cx="0" cy="0"/>
        </a:xfrm>
      </p:grpSpPr>
      <p:pic>
        <p:nvPicPr>
          <p:cNvPr id="6" name="Picture 1027" descr="Social Media Slide_FINAL"/>
          <p:cNvPicPr>
            <a:picLocks noChangeAspect="1" noChangeArrowheads="1"/>
          </p:cNvPicPr>
          <p:nvPr/>
        </p:nvPicPr>
        <p:blipFill>
          <a:blip r:embed="rId2" cstate="print"/>
          <a:srcRect l="4321" r="5401" b="25556"/>
          <a:stretch>
            <a:fillRect/>
          </a:stretch>
        </p:blipFill>
        <p:spPr bwMode="auto">
          <a:xfrm>
            <a:off x="0" y="0"/>
            <a:ext cx="9144000" cy="6330462"/>
          </a:xfrm>
          <a:prstGeom prst="rect">
            <a:avLst/>
          </a:prstGeom>
          <a:noFill/>
        </p:spPr>
      </p:pic>
      <p:sp>
        <p:nvSpPr>
          <p:cNvPr id="8" name="Title 7"/>
          <p:cNvSpPr>
            <a:spLocks noGrp="1"/>
          </p:cNvSpPr>
          <p:nvPr>
            <p:ph type="title" hasCustomPrompt="1"/>
          </p:nvPr>
        </p:nvSpPr>
        <p:spPr>
          <a:xfrm>
            <a:off x="457200" y="152400"/>
            <a:ext cx="8229600" cy="914400"/>
          </a:xfrm>
        </p:spPr>
        <p:txBody>
          <a:bodyPr/>
          <a:lstStyle>
            <a:lvl1pPr>
              <a:defRPr/>
            </a:lvl1pPr>
          </a:lstStyle>
          <a:p>
            <a:r>
              <a:rPr lang="en-US" dirty="0" smtClean="0"/>
              <a:t>Join the NEFE Social Community</a:t>
            </a:r>
            <a:endParaRPr lang="en-US" dirty="0"/>
          </a:p>
        </p:txBody>
      </p:sp>
      <p:sp>
        <p:nvSpPr>
          <p:cNvPr id="10" name="Date Placeholder 9"/>
          <p:cNvSpPr>
            <a:spLocks noGrp="1"/>
          </p:cNvSpPr>
          <p:nvPr>
            <p:ph type="dt" sz="half" idx="14"/>
          </p:nvPr>
        </p:nvSpPr>
        <p:spPr>
          <a:xfrm>
            <a:off x="6705600" y="6324600"/>
            <a:ext cx="2133600" cy="365125"/>
          </a:xfrm>
          <a:prstGeom prst="rect">
            <a:avLst/>
          </a:prstGeom>
        </p:spPr>
        <p:txBody>
          <a:bodyPr/>
          <a:lstStyle/>
          <a:p>
            <a:fld id="{C98377DB-A6DD-4F1D-A718-6E3B0A2BF0EA}" type="datetime1">
              <a:rPr lang="en-US" smtClean="0"/>
              <a:pPr/>
              <a:t>7/18/2012</a:t>
            </a:fld>
            <a:endParaRPr lang="en-US" dirty="0"/>
          </a:p>
        </p:txBody>
      </p:sp>
      <p:sp>
        <p:nvSpPr>
          <p:cNvPr id="11" name="Slide Number Placeholder 10"/>
          <p:cNvSpPr>
            <a:spLocks noGrp="1"/>
          </p:cNvSpPr>
          <p:nvPr>
            <p:ph type="sldNum" sz="quarter" idx="15"/>
          </p:nvPr>
        </p:nvSpPr>
        <p:spPr/>
        <p:txBody>
          <a:bodyPr/>
          <a:lstStyle/>
          <a:p>
            <a:fld id="{21E40966-1A1D-4479-B403-81FD516EAA39}" type="slidenum">
              <a:rPr lang="en-US" smtClean="0"/>
              <a:pPr/>
              <a:t>‹#›</a:t>
            </a:fld>
            <a:endParaRPr lang="en-US" dirty="0"/>
          </a:p>
        </p:txBody>
      </p:sp>
      <p:sp>
        <p:nvSpPr>
          <p:cNvPr id="12" name="Footer Placeholder 11"/>
          <p:cNvSpPr>
            <a:spLocks noGrp="1"/>
          </p:cNvSpPr>
          <p:nvPr>
            <p:ph type="ftr" sz="quarter" idx="16"/>
          </p:nvPr>
        </p:nvSpPr>
        <p:spPr/>
        <p:txBody>
          <a:bodyPr/>
          <a:lstStyle/>
          <a:p>
            <a:endParaRPr lang="en-US" dirty="0"/>
          </a:p>
        </p:txBody>
      </p:sp>
    </p:spTree>
  </p:cSld>
  <p:clrMapOvr>
    <a:masterClrMapping/>
  </p:clrMapOvr>
  <p:transition spd="med">
    <p:push/>
  </p:transition>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WrapUp Slide">
    <p:spTree>
      <p:nvGrpSpPr>
        <p:cNvPr id="1" name=""/>
        <p:cNvGrpSpPr/>
        <p:nvPr/>
      </p:nvGrpSpPr>
      <p:grpSpPr>
        <a:xfrm>
          <a:off x="0" y="0"/>
          <a:ext cx="0" cy="0"/>
          <a:chOff x="0" y="0"/>
          <a:chExt cx="0" cy="0"/>
        </a:xfrm>
      </p:grpSpPr>
      <p:pic>
        <p:nvPicPr>
          <p:cNvPr id="8" name="Picture 1027" descr="Closing Slide_FINAL"/>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Text Placeholder 6"/>
          <p:cNvSpPr>
            <a:spLocks noGrp="1"/>
          </p:cNvSpPr>
          <p:nvPr>
            <p:ph type="body" sz="quarter" idx="13" hasCustomPrompt="1"/>
          </p:nvPr>
        </p:nvSpPr>
        <p:spPr>
          <a:xfrm>
            <a:off x="609600" y="2286000"/>
            <a:ext cx="7467600" cy="2209800"/>
          </a:xfrm>
        </p:spPr>
        <p:txBody>
          <a:bodyPr>
            <a:normAutofit/>
          </a:bodyPr>
          <a:lstStyle>
            <a:lvl1pPr algn="ctr">
              <a:buNone/>
              <a:defRPr sz="4400" cap="none" baseline="0">
                <a:solidFill>
                  <a:schemeClr val="tx1">
                    <a:lumMod val="75000"/>
                    <a:lumOff val="25000"/>
                  </a:schemeClr>
                </a:solidFill>
              </a:defRPr>
            </a:lvl1pPr>
            <a:lvl2pPr>
              <a:buNone/>
              <a:defRPr/>
            </a:lvl2pPr>
          </a:lstStyle>
          <a:p>
            <a:pPr lvl="0"/>
            <a:r>
              <a:rPr lang="en-US" dirty="0" smtClean="0"/>
              <a:t>Wrap-Up</a:t>
            </a:r>
          </a:p>
          <a:p>
            <a:pPr lvl="0"/>
            <a:r>
              <a:rPr lang="en-US" dirty="0" smtClean="0"/>
              <a:t>Presentation Contact Info</a:t>
            </a:r>
          </a:p>
        </p:txBody>
      </p:sp>
      <p:sp>
        <p:nvSpPr>
          <p:cNvPr id="10" name="Slide Number Placeholder 9"/>
          <p:cNvSpPr>
            <a:spLocks noGrp="1"/>
          </p:cNvSpPr>
          <p:nvPr>
            <p:ph type="sldNum" sz="quarter" idx="15"/>
          </p:nvPr>
        </p:nvSpPr>
        <p:spPr>
          <a:xfrm>
            <a:off x="8534400" y="6324600"/>
            <a:ext cx="457200" cy="365125"/>
          </a:xfrm>
        </p:spPr>
        <p:txBody>
          <a:bodyPr/>
          <a:lstStyle>
            <a:lvl1pPr algn="r">
              <a:defRPr>
                <a:solidFill>
                  <a:schemeClr val="bg1">
                    <a:lumMod val="85000"/>
                  </a:schemeClr>
                </a:solidFill>
              </a:defRPr>
            </a:lvl1pPr>
          </a:lstStyle>
          <a:p>
            <a:fld id="{21E40966-1A1D-4479-B403-81FD516EAA39}" type="slidenum">
              <a:rPr lang="en-US" smtClean="0"/>
              <a:pPr/>
              <a:t>‹#›</a:t>
            </a:fld>
            <a:endParaRPr lang="en-US" dirty="0"/>
          </a:p>
        </p:txBody>
      </p:sp>
    </p:spTree>
  </p:cSld>
  <p:clrMapOvr>
    <a:masterClrMapping/>
  </p:clrMapOvr>
  <p:transition spd="med">
    <p:push/>
  </p:transition>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0"/>
          </p:nvPr>
        </p:nvSpPr>
        <p:spPr>
          <a:xfrm>
            <a:off x="6172200" y="6324600"/>
            <a:ext cx="2133600" cy="365125"/>
          </a:xfrm>
          <a:prstGeom prst="rect">
            <a:avLst/>
          </a:prstGeom>
        </p:spPr>
        <p:txBody>
          <a:bodyPr/>
          <a:lstStyle/>
          <a:p>
            <a:fld id="{C451BCD5-D381-4B8A-8553-8B8567A038FB}" type="datetime1">
              <a:rPr lang="en-US" smtClean="0"/>
              <a:pPr/>
              <a:t>7/18/2012</a:t>
            </a:fld>
            <a:endParaRPr lang="en-US" dirty="0"/>
          </a:p>
        </p:txBody>
      </p:sp>
      <p:sp>
        <p:nvSpPr>
          <p:cNvPr id="10" name="Slide Number Placeholder 9"/>
          <p:cNvSpPr>
            <a:spLocks noGrp="1"/>
          </p:cNvSpPr>
          <p:nvPr>
            <p:ph type="sldNum" sz="quarter" idx="11"/>
          </p:nvPr>
        </p:nvSpPr>
        <p:spPr/>
        <p:txBody>
          <a:bodyPr/>
          <a:lstStyle/>
          <a:p>
            <a:fld id="{21E40966-1A1D-4479-B403-81FD516EAA39}" type="slidenum">
              <a:rPr lang="en-US" smtClean="0"/>
              <a:pPr/>
              <a:t>‹#›</a:t>
            </a:fld>
            <a:endParaRPr lang="en-US" dirty="0"/>
          </a:p>
        </p:txBody>
      </p:sp>
    </p:spTree>
  </p:cSld>
  <p:clrMapOvr>
    <a:masterClrMapping/>
  </p:clrMapOvr>
  <p:transition spd="med">
    <p:push/>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Slide - gold background">
    <p:bg>
      <p:bgPr>
        <a:solidFill>
          <a:srgbClr val="D6A3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chemeClr val="accent3">
                  <a:lumMod val="50000"/>
                </a:schemeClr>
              </a:buCl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0"/>
          </p:nvPr>
        </p:nvSpPr>
        <p:spPr>
          <a:xfrm>
            <a:off x="6172200" y="6324600"/>
            <a:ext cx="2133600" cy="365125"/>
          </a:xfrm>
          <a:prstGeom prst="rect">
            <a:avLst/>
          </a:prstGeom>
        </p:spPr>
        <p:txBody>
          <a:bodyPr/>
          <a:lstStyle/>
          <a:p>
            <a:fld id="{C98377DB-A6DD-4F1D-A718-6E3B0A2BF0EA}" type="datetime1">
              <a:rPr lang="en-US" smtClean="0"/>
              <a:pPr/>
              <a:t>7/18/2012</a:t>
            </a:fld>
            <a:endParaRPr lang="en-US" dirty="0"/>
          </a:p>
        </p:txBody>
      </p:sp>
      <p:sp>
        <p:nvSpPr>
          <p:cNvPr id="10" name="Slide Number Placeholder 9"/>
          <p:cNvSpPr>
            <a:spLocks noGrp="1"/>
          </p:cNvSpPr>
          <p:nvPr>
            <p:ph type="sldNum" sz="quarter" idx="11"/>
          </p:nvPr>
        </p:nvSpPr>
        <p:spPr/>
        <p:txBody>
          <a:bodyPr/>
          <a:lstStyle/>
          <a:p>
            <a:fld id="{21E40966-1A1D-4479-B403-81FD516EAA39}" type="slidenum">
              <a:rPr lang="en-US" smtClean="0"/>
              <a:pPr/>
              <a:t>‹#›</a:t>
            </a:fld>
            <a:endParaRPr lang="en-US" dirty="0"/>
          </a:p>
        </p:txBody>
      </p:sp>
      <p:cxnSp>
        <p:nvCxnSpPr>
          <p:cNvPr id="7" name="Straight Connector 6"/>
          <p:cNvCxnSpPr/>
          <p:nvPr/>
        </p:nvCxnSpPr>
        <p:spPr>
          <a:xfrm>
            <a:off x="0" y="1447800"/>
            <a:ext cx="9144000" cy="0"/>
          </a:xfrm>
          <a:prstGeom prst="line">
            <a:avLst/>
          </a:prstGeom>
          <a:ln w="63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sh/>
  </p:transition>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Slide - green background">
    <p:bg>
      <p:bgPr>
        <a:solidFill>
          <a:srgbClr val="003E3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E6AF00"/>
              </a:buClr>
              <a:defRPr>
                <a:solidFill>
                  <a:schemeClr val="bg1">
                    <a:lumMod val="85000"/>
                  </a:schemeClr>
                </a:solidFill>
              </a:defRPr>
            </a:lvl1pPr>
            <a:lvl2pPr>
              <a:defRPr>
                <a:solidFill>
                  <a:schemeClr val="bg1">
                    <a:lumMod val="85000"/>
                  </a:schemeClr>
                </a:solidFill>
              </a:defRPr>
            </a:lvl2pPr>
            <a:lvl3pPr>
              <a:defRPr>
                <a:solidFill>
                  <a:schemeClr val="bg1">
                    <a:lumMod val="85000"/>
                  </a:schemeClr>
                </a:solidFill>
              </a:defRPr>
            </a:lvl3pPr>
            <a:lvl4pPr>
              <a:defRPr>
                <a:solidFill>
                  <a:schemeClr val="bg1">
                    <a:lumMod val="85000"/>
                  </a:schemeClr>
                </a:solidFill>
              </a:defRPr>
            </a:lvl4pPr>
            <a:lvl5pPr>
              <a:defRPr>
                <a:solidFill>
                  <a:schemeClr val="bg1">
                    <a:lumMod val="8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0"/>
          </p:nvPr>
        </p:nvSpPr>
        <p:spPr>
          <a:xfrm>
            <a:off x="6172200" y="6324600"/>
            <a:ext cx="2133600" cy="365125"/>
          </a:xfrm>
          <a:prstGeom prst="rect">
            <a:avLst/>
          </a:prstGeom>
        </p:spPr>
        <p:txBody>
          <a:bodyPr/>
          <a:lstStyle>
            <a:lvl1pPr>
              <a:defRPr>
                <a:solidFill>
                  <a:schemeClr val="bg1">
                    <a:lumMod val="85000"/>
                  </a:schemeClr>
                </a:solidFill>
              </a:defRPr>
            </a:lvl1pPr>
          </a:lstStyle>
          <a:p>
            <a:fld id="{C98377DB-A6DD-4F1D-A718-6E3B0A2BF0EA}" type="datetime1">
              <a:rPr lang="en-US" smtClean="0"/>
              <a:pPr/>
              <a:t>7/18/2012</a:t>
            </a:fld>
            <a:endParaRPr lang="en-US" dirty="0"/>
          </a:p>
        </p:txBody>
      </p:sp>
      <p:sp>
        <p:nvSpPr>
          <p:cNvPr id="13" name="Slide Number Placeholder 12"/>
          <p:cNvSpPr>
            <a:spLocks noGrp="1"/>
          </p:cNvSpPr>
          <p:nvPr>
            <p:ph type="sldNum" sz="quarter" idx="11"/>
          </p:nvPr>
        </p:nvSpPr>
        <p:spPr/>
        <p:txBody>
          <a:bodyPr/>
          <a:lstStyle>
            <a:lvl1pPr>
              <a:defRPr>
                <a:solidFill>
                  <a:schemeClr val="bg1">
                    <a:lumMod val="85000"/>
                  </a:schemeClr>
                </a:solidFill>
              </a:defRPr>
            </a:lvl1pPr>
          </a:lstStyle>
          <a:p>
            <a:fld id="{21E40966-1A1D-4479-B403-81FD516EAA39}" type="slidenum">
              <a:rPr lang="en-US" smtClean="0"/>
              <a:pPr/>
              <a:t>‹#›</a:t>
            </a:fld>
            <a:endParaRPr lang="en-US" dirty="0"/>
          </a:p>
        </p:txBody>
      </p:sp>
      <p:sp>
        <p:nvSpPr>
          <p:cNvPr id="14" name="Footer Placeholder 13"/>
          <p:cNvSpPr>
            <a:spLocks noGrp="1"/>
          </p:cNvSpPr>
          <p:nvPr>
            <p:ph type="ftr" sz="quarter" idx="12"/>
          </p:nvPr>
        </p:nvSpPr>
        <p:spPr/>
        <p:txBody>
          <a:bodyPr/>
          <a:lstStyle>
            <a:lvl1pPr>
              <a:defRPr>
                <a:solidFill>
                  <a:schemeClr val="bg1">
                    <a:lumMod val="85000"/>
                  </a:schemeClr>
                </a:solidFill>
              </a:defRPr>
            </a:lvl1pPr>
          </a:lstStyle>
          <a:p>
            <a:endParaRPr lang="en-US" dirty="0"/>
          </a:p>
        </p:txBody>
      </p:sp>
    </p:spTree>
  </p:cSld>
  <p:clrMapOvr>
    <a:masterClrMapping/>
  </p:clrMapOvr>
  <p:transition spd="med">
    <p:push/>
  </p:transition>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Date Placeholder 15"/>
          <p:cNvSpPr>
            <a:spLocks noGrp="1"/>
          </p:cNvSpPr>
          <p:nvPr>
            <p:ph type="dt" sz="half" idx="10"/>
          </p:nvPr>
        </p:nvSpPr>
        <p:spPr>
          <a:xfrm>
            <a:off x="6172200" y="6324600"/>
            <a:ext cx="2133600" cy="365125"/>
          </a:xfrm>
          <a:prstGeom prst="rect">
            <a:avLst/>
          </a:prstGeom>
        </p:spPr>
        <p:txBody>
          <a:bodyPr/>
          <a:lstStyle/>
          <a:p>
            <a:fld id="{EE578205-FE48-4546-BC1E-AEBB3962F263}" type="datetime1">
              <a:rPr lang="en-US" smtClean="0"/>
              <a:pPr/>
              <a:t>7/18/2012</a:t>
            </a:fld>
            <a:endParaRPr lang="en-US" dirty="0"/>
          </a:p>
        </p:txBody>
      </p:sp>
      <p:sp>
        <p:nvSpPr>
          <p:cNvPr id="17" name="Slide Number Placeholder 16"/>
          <p:cNvSpPr>
            <a:spLocks noGrp="1"/>
          </p:cNvSpPr>
          <p:nvPr>
            <p:ph type="sldNum" sz="quarter" idx="11"/>
          </p:nvPr>
        </p:nvSpPr>
        <p:spPr/>
        <p:txBody>
          <a:bodyPr/>
          <a:lstStyle/>
          <a:p>
            <a:fld id="{21E40966-1A1D-4479-B403-81FD516EAA39}" type="slidenum">
              <a:rPr lang="en-US" smtClean="0"/>
              <a:pPr/>
              <a:t>‹#›</a:t>
            </a:fld>
            <a:endParaRPr lang="en-US" dirty="0"/>
          </a:p>
        </p:txBody>
      </p:sp>
      <p:sp>
        <p:nvSpPr>
          <p:cNvPr id="18" name="Footer Placeholder 17"/>
          <p:cNvSpPr>
            <a:spLocks noGrp="1"/>
          </p:cNvSpPr>
          <p:nvPr>
            <p:ph type="ftr" sz="quarter" idx="12"/>
          </p:nvPr>
        </p:nvSpPr>
        <p:spPr/>
        <p:txBody>
          <a:bodyPr/>
          <a:lstStyle/>
          <a:p>
            <a:endParaRPr lang="en-US" dirty="0"/>
          </a:p>
        </p:txBody>
      </p:sp>
    </p:spTree>
  </p:cSld>
  <p:clrMapOvr>
    <a:masterClrMapping/>
  </p:clrMapOvr>
  <p:transition spd="med">
    <p:push/>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E6A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11"/>
          <p:cNvSpPr>
            <a:spLocks noGrp="1"/>
          </p:cNvSpPr>
          <p:nvPr>
            <p:ph type="dt" sz="half" idx="10"/>
          </p:nvPr>
        </p:nvSpPr>
        <p:spPr>
          <a:xfrm>
            <a:off x="6172200" y="6324600"/>
            <a:ext cx="2133600" cy="365125"/>
          </a:xfrm>
          <a:prstGeom prst="rect">
            <a:avLst/>
          </a:prstGeom>
        </p:spPr>
        <p:txBody>
          <a:bodyPr/>
          <a:lstStyle/>
          <a:p>
            <a:fld id="{FED7E94A-49E1-4CC0-978A-4107B78F96D6}" type="datetime1">
              <a:rPr lang="en-US" smtClean="0"/>
              <a:pPr/>
              <a:t>7/18/2012</a:t>
            </a:fld>
            <a:endParaRPr lang="en-US" dirty="0"/>
          </a:p>
        </p:txBody>
      </p:sp>
      <p:sp>
        <p:nvSpPr>
          <p:cNvPr id="13" name="Slide Number Placeholder 12"/>
          <p:cNvSpPr>
            <a:spLocks noGrp="1"/>
          </p:cNvSpPr>
          <p:nvPr>
            <p:ph type="sldNum" sz="quarter" idx="11"/>
          </p:nvPr>
        </p:nvSpPr>
        <p:spPr/>
        <p:txBody>
          <a:bodyPr/>
          <a:lstStyle/>
          <a:p>
            <a:fld id="{21E40966-1A1D-4479-B403-81FD516EAA39}"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cxnSp>
        <p:nvCxnSpPr>
          <p:cNvPr id="11" name="Straight Connector 10"/>
          <p:cNvCxnSpPr/>
          <p:nvPr/>
        </p:nvCxnSpPr>
        <p:spPr>
          <a:xfrm>
            <a:off x="0" y="1447800"/>
            <a:ext cx="9144000" cy="0"/>
          </a:xfrm>
          <a:prstGeom prst="line">
            <a:avLst/>
          </a:prstGeom>
          <a:ln w="63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1_Comparison">
    <p:bg>
      <p:bgPr>
        <a:solidFill>
          <a:srgbClr val="003E3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bg1">
                    <a:lumMod val="8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chemeClr val="bg1">
                    <a:lumMod val="85000"/>
                  </a:schemeClr>
                </a:solidFill>
              </a:defRPr>
            </a:lvl1pPr>
            <a:lvl2pPr>
              <a:defRPr sz="2000">
                <a:solidFill>
                  <a:schemeClr val="bg1">
                    <a:lumMod val="85000"/>
                  </a:schemeClr>
                </a:solidFill>
              </a:defRPr>
            </a:lvl2pPr>
            <a:lvl3pPr>
              <a:defRPr sz="1800">
                <a:solidFill>
                  <a:schemeClr val="bg1">
                    <a:lumMod val="85000"/>
                  </a:schemeClr>
                </a:solidFill>
              </a:defRPr>
            </a:lvl3pPr>
            <a:lvl4pPr>
              <a:defRPr sz="1600">
                <a:solidFill>
                  <a:schemeClr val="bg1">
                    <a:lumMod val="85000"/>
                  </a:schemeClr>
                </a:solidFill>
              </a:defRPr>
            </a:lvl4pPr>
            <a:lvl5pPr>
              <a:defRPr sz="1600">
                <a:solidFill>
                  <a:schemeClr val="bg1">
                    <a:lumMod val="85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chemeClr val="bg1">
                    <a:lumMod val="8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chemeClr val="bg1">
                    <a:lumMod val="85000"/>
                  </a:schemeClr>
                </a:solidFill>
              </a:defRPr>
            </a:lvl1pPr>
            <a:lvl2pPr>
              <a:defRPr sz="2000">
                <a:solidFill>
                  <a:schemeClr val="bg1">
                    <a:lumMod val="85000"/>
                  </a:schemeClr>
                </a:solidFill>
              </a:defRPr>
            </a:lvl2pPr>
            <a:lvl3pPr>
              <a:defRPr sz="1800">
                <a:solidFill>
                  <a:schemeClr val="bg1">
                    <a:lumMod val="85000"/>
                  </a:schemeClr>
                </a:solidFill>
              </a:defRPr>
            </a:lvl3pPr>
            <a:lvl4pPr>
              <a:defRPr sz="1600">
                <a:solidFill>
                  <a:schemeClr val="bg1">
                    <a:lumMod val="85000"/>
                  </a:schemeClr>
                </a:solidFill>
              </a:defRPr>
            </a:lvl4pPr>
            <a:lvl5pPr>
              <a:defRPr sz="1600">
                <a:solidFill>
                  <a:schemeClr val="bg1">
                    <a:lumMod val="85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0"/>
          </p:nvPr>
        </p:nvSpPr>
        <p:spPr>
          <a:xfrm>
            <a:off x="6172200" y="6324600"/>
            <a:ext cx="2133600" cy="365125"/>
          </a:xfrm>
          <a:prstGeom prst="rect">
            <a:avLst/>
          </a:prstGeom>
        </p:spPr>
        <p:txBody>
          <a:bodyPr/>
          <a:lstStyle>
            <a:lvl1pPr>
              <a:defRPr>
                <a:solidFill>
                  <a:schemeClr val="bg1">
                    <a:lumMod val="85000"/>
                  </a:schemeClr>
                </a:solidFill>
              </a:defRPr>
            </a:lvl1pPr>
          </a:lstStyle>
          <a:p>
            <a:fld id="{C98377DB-A6DD-4F1D-A718-6E3B0A2BF0EA}" type="datetime1">
              <a:rPr lang="en-US" smtClean="0"/>
              <a:pPr/>
              <a:t>7/18/2012</a:t>
            </a:fld>
            <a:endParaRPr lang="en-US" dirty="0"/>
          </a:p>
        </p:txBody>
      </p:sp>
      <p:sp>
        <p:nvSpPr>
          <p:cNvPr id="13" name="Slide Number Placeholder 12"/>
          <p:cNvSpPr>
            <a:spLocks noGrp="1"/>
          </p:cNvSpPr>
          <p:nvPr>
            <p:ph type="sldNum" sz="quarter" idx="11"/>
          </p:nvPr>
        </p:nvSpPr>
        <p:spPr/>
        <p:txBody>
          <a:bodyPr/>
          <a:lstStyle>
            <a:lvl1pPr>
              <a:defRPr>
                <a:solidFill>
                  <a:schemeClr val="bg1">
                    <a:lumMod val="85000"/>
                  </a:schemeClr>
                </a:solidFill>
              </a:defRPr>
            </a:lvl1pPr>
          </a:lstStyle>
          <a:p>
            <a:fld id="{21E40966-1A1D-4479-B403-81FD516EAA39}" type="slidenum">
              <a:rPr lang="en-US" smtClean="0"/>
              <a:pPr/>
              <a:t>‹#›</a:t>
            </a:fld>
            <a:endParaRPr lang="en-US" dirty="0"/>
          </a:p>
        </p:txBody>
      </p:sp>
      <p:sp>
        <p:nvSpPr>
          <p:cNvPr id="14" name="Footer Placeholder 13"/>
          <p:cNvSpPr>
            <a:spLocks noGrp="1"/>
          </p:cNvSpPr>
          <p:nvPr>
            <p:ph type="ftr" sz="quarter" idx="12"/>
          </p:nvPr>
        </p:nvSpPr>
        <p:spPr/>
        <p:txBody>
          <a:bodyPr/>
          <a:lstStyle>
            <a:lvl1pPr>
              <a:defRPr>
                <a:solidFill>
                  <a:schemeClr val="bg1">
                    <a:lumMod val="85000"/>
                  </a:schemeClr>
                </a:solidFill>
              </a:defRPr>
            </a:lvl1pPr>
          </a:lstStyle>
          <a:p>
            <a:endParaRPr lang="en-US" dirty="0"/>
          </a:p>
        </p:txBody>
      </p:sp>
    </p:spTree>
  </p:cSld>
  <p:clrMapOvr>
    <a:masterClrMapping/>
  </p:clrMapOvr>
  <p:transition spd="med">
    <p:push/>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smtClean="0"/>
              <a:t>Click to edit Master title style</a:t>
            </a:r>
            <a:endParaRPr lang="en-US" dirty="0"/>
          </a:p>
        </p:txBody>
      </p:sp>
      <p:sp>
        <p:nvSpPr>
          <p:cNvPr id="8" name="Date Placeholder 7"/>
          <p:cNvSpPr>
            <a:spLocks noGrp="1"/>
          </p:cNvSpPr>
          <p:nvPr>
            <p:ph type="dt" sz="half" idx="10"/>
          </p:nvPr>
        </p:nvSpPr>
        <p:spPr>
          <a:xfrm>
            <a:off x="6172200" y="6324600"/>
            <a:ext cx="2133600" cy="365125"/>
          </a:xfrm>
          <a:prstGeom prst="rect">
            <a:avLst/>
          </a:prstGeom>
        </p:spPr>
        <p:txBody>
          <a:bodyPr/>
          <a:lstStyle/>
          <a:p>
            <a:fld id="{395877DD-DE45-4CB4-A6D6-70BF79ACD9A1}" type="datetime1">
              <a:rPr lang="en-US" smtClean="0"/>
              <a:pPr/>
              <a:t>7/18/2012</a:t>
            </a:fld>
            <a:endParaRPr lang="en-US" dirty="0"/>
          </a:p>
        </p:txBody>
      </p:sp>
      <p:sp>
        <p:nvSpPr>
          <p:cNvPr id="9" name="Slide Number Placeholder 8"/>
          <p:cNvSpPr>
            <a:spLocks noGrp="1"/>
          </p:cNvSpPr>
          <p:nvPr>
            <p:ph type="sldNum" sz="quarter" idx="11"/>
          </p:nvPr>
        </p:nvSpPr>
        <p:spPr/>
        <p:txBody>
          <a:bodyPr/>
          <a:lstStyle/>
          <a:p>
            <a:fld id="{21E40966-1A1D-4479-B403-81FD516EAA39}"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transition spd="med">
    <p:pu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53400" cy="990600"/>
          </a:xfrm>
        </p:spPr>
        <p:txBody>
          <a:bodyPr anchor="b">
            <a:normAutofit/>
          </a:bodyPr>
          <a:lstStyle>
            <a:lvl1pPr algn="ctr">
              <a:defRPr sz="4400" b="0"/>
            </a:lvl1pPr>
          </a:lstStyle>
          <a:p>
            <a:r>
              <a:rPr lang="en-US" smtClean="0"/>
              <a:t>Click to edit Master title style</a:t>
            </a:r>
            <a:endParaRPr lang="en-US" dirty="0"/>
          </a:p>
        </p:txBody>
      </p:sp>
      <p:sp>
        <p:nvSpPr>
          <p:cNvPr id="3" name="Content Placeholder 2"/>
          <p:cNvSpPr>
            <a:spLocks noGrp="1"/>
          </p:cNvSpPr>
          <p:nvPr>
            <p:ph idx="1"/>
          </p:nvPr>
        </p:nvSpPr>
        <p:spPr>
          <a:xfrm>
            <a:off x="3575050" y="1524000"/>
            <a:ext cx="5111750" cy="46021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524000"/>
            <a:ext cx="3008313" cy="4602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Date Placeholder 9"/>
          <p:cNvSpPr>
            <a:spLocks noGrp="1"/>
          </p:cNvSpPr>
          <p:nvPr>
            <p:ph type="dt" sz="half" idx="10"/>
          </p:nvPr>
        </p:nvSpPr>
        <p:spPr>
          <a:xfrm>
            <a:off x="6172200" y="6324600"/>
            <a:ext cx="2133600" cy="365125"/>
          </a:xfrm>
          <a:prstGeom prst="rect">
            <a:avLst/>
          </a:prstGeom>
        </p:spPr>
        <p:txBody>
          <a:bodyPr/>
          <a:lstStyle/>
          <a:p>
            <a:fld id="{6E264C4E-EA45-4F26-9645-102313CE91EF}" type="datetime1">
              <a:rPr lang="en-US" smtClean="0"/>
              <a:pPr/>
              <a:t>7/18/2012</a:t>
            </a:fld>
            <a:endParaRPr lang="en-US" dirty="0"/>
          </a:p>
        </p:txBody>
      </p:sp>
      <p:sp>
        <p:nvSpPr>
          <p:cNvPr id="11" name="Slide Number Placeholder 10"/>
          <p:cNvSpPr>
            <a:spLocks noGrp="1"/>
          </p:cNvSpPr>
          <p:nvPr>
            <p:ph type="sldNum" sz="quarter" idx="11"/>
          </p:nvPr>
        </p:nvSpPr>
        <p:spPr/>
        <p:txBody>
          <a:bodyPr/>
          <a:lstStyle/>
          <a:p>
            <a:fld id="{21E40966-1A1D-4479-B403-81FD516EAA39}" type="slidenum">
              <a:rPr lang="en-US" smtClean="0"/>
              <a:pPr/>
              <a:t>‹#›</a:t>
            </a:fld>
            <a:endParaRPr lang="en-US" dirty="0"/>
          </a:p>
        </p:txBody>
      </p:sp>
      <p:sp>
        <p:nvSpPr>
          <p:cNvPr id="12" name="Footer Placeholder 11"/>
          <p:cNvSpPr>
            <a:spLocks noGrp="1"/>
          </p:cNvSpPr>
          <p:nvPr>
            <p:ph type="ftr" sz="quarter" idx="12"/>
          </p:nvPr>
        </p:nvSpPr>
        <p:spPr/>
        <p:txBody>
          <a:bodyPr/>
          <a:lstStyle/>
          <a:p>
            <a:endParaRPr lang="en-US" dirty="0"/>
          </a:p>
        </p:txBody>
      </p:sp>
    </p:spTree>
  </p:cSld>
  <p:clrMapOvr>
    <a:masterClrMapping/>
  </p:clrMapOvr>
  <p:transition spd="med">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8800" y="5562600"/>
            <a:ext cx="5486400" cy="566738"/>
          </a:xfrm>
        </p:spPr>
        <p:txBody>
          <a:bodyPr anchor="b"/>
          <a:lstStyle>
            <a:lvl1pPr algn="ctr">
              <a:defRPr sz="2000" b="0">
                <a:solidFill>
                  <a:schemeClr val="tx1">
                    <a:lumMod val="65000"/>
                    <a:lumOff val="35000"/>
                  </a:schemeClr>
                </a:solidFill>
              </a:defRPr>
            </a:lvl1pPr>
          </a:lstStyle>
          <a:p>
            <a:r>
              <a:rPr lang="en-US" dirty="0" smtClean="0"/>
              <a:t>Click to edit caption</a:t>
            </a:r>
            <a:endParaRPr lang="en-US" dirty="0"/>
          </a:p>
        </p:txBody>
      </p:sp>
      <p:sp>
        <p:nvSpPr>
          <p:cNvPr id="3" name="Picture Placeholder 2"/>
          <p:cNvSpPr>
            <a:spLocks noGrp="1"/>
          </p:cNvSpPr>
          <p:nvPr>
            <p:ph type="pic" idx="1"/>
          </p:nvPr>
        </p:nvSpPr>
        <p:spPr>
          <a:xfrm>
            <a:off x="1792288" y="1523999"/>
            <a:ext cx="5486400" cy="39624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8" name="Title 1"/>
          <p:cNvSpPr txBox="1">
            <a:spLocks/>
          </p:cNvSpPr>
          <p:nvPr/>
        </p:nvSpPr>
        <p:spPr>
          <a:xfrm>
            <a:off x="457200" y="274638"/>
            <a:ext cx="8229600" cy="9445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lumMod val="85000"/>
                  </a:schemeClr>
                </a:solidFill>
                <a:effectLst/>
                <a:uLnTx/>
                <a:uFillTx/>
                <a:latin typeface="+mj-lt"/>
                <a:ea typeface="+mj-ea"/>
                <a:cs typeface="+mj-cs"/>
              </a:rPr>
              <a:t>Click to edit Master title style</a:t>
            </a:r>
          </a:p>
        </p:txBody>
      </p:sp>
      <p:sp>
        <p:nvSpPr>
          <p:cNvPr id="11" name="Date Placeholder 10"/>
          <p:cNvSpPr>
            <a:spLocks noGrp="1"/>
          </p:cNvSpPr>
          <p:nvPr>
            <p:ph type="dt" sz="half" idx="10"/>
          </p:nvPr>
        </p:nvSpPr>
        <p:spPr>
          <a:xfrm>
            <a:off x="6172200" y="6324600"/>
            <a:ext cx="2133600" cy="365125"/>
          </a:xfrm>
          <a:prstGeom prst="rect">
            <a:avLst/>
          </a:prstGeom>
        </p:spPr>
        <p:txBody>
          <a:bodyPr/>
          <a:lstStyle/>
          <a:p>
            <a:fld id="{C98377DB-A6DD-4F1D-A718-6E3B0A2BF0EA}" type="datetime1">
              <a:rPr lang="en-US" smtClean="0"/>
              <a:pPr/>
              <a:t>7/18/2012</a:t>
            </a:fld>
            <a:endParaRPr lang="en-US" dirty="0"/>
          </a:p>
        </p:txBody>
      </p:sp>
      <p:sp>
        <p:nvSpPr>
          <p:cNvPr id="12" name="Slide Number Placeholder 11"/>
          <p:cNvSpPr>
            <a:spLocks noGrp="1"/>
          </p:cNvSpPr>
          <p:nvPr>
            <p:ph type="sldNum" sz="quarter" idx="11"/>
          </p:nvPr>
        </p:nvSpPr>
        <p:spPr/>
        <p:txBody>
          <a:bodyPr/>
          <a:lstStyle/>
          <a:p>
            <a:fld id="{21E40966-1A1D-4479-B403-81FD516EAA39}" type="slidenum">
              <a:rPr lang="en-US" smtClean="0"/>
              <a:pPr/>
              <a:t>‹#›</a:t>
            </a:fld>
            <a:endParaRPr lang="en-US" dirty="0"/>
          </a:p>
        </p:txBody>
      </p:sp>
      <p:sp>
        <p:nvSpPr>
          <p:cNvPr id="13" name="Footer Placeholder 12"/>
          <p:cNvSpPr>
            <a:spLocks noGrp="1"/>
          </p:cNvSpPr>
          <p:nvPr>
            <p:ph type="ftr" sz="quarter" idx="12"/>
          </p:nvPr>
        </p:nvSpPr>
        <p:spPr/>
        <p:txBody>
          <a:bodyPr/>
          <a:lstStyle/>
          <a:p>
            <a:endParaRPr lang="en-US" dirty="0"/>
          </a:p>
        </p:txBody>
      </p:sp>
    </p:spTree>
  </p:cSld>
  <p:clrMapOvr>
    <a:masterClrMapping/>
  </p:clrMapOvr>
  <p:transition spd="med">
    <p:push/>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1600200"/>
            <a:ext cx="79248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0"/>
          </p:nvPr>
        </p:nvSpPr>
        <p:spPr>
          <a:xfrm>
            <a:off x="6172200" y="6324600"/>
            <a:ext cx="2133600" cy="365125"/>
          </a:xfrm>
          <a:prstGeom prst="rect">
            <a:avLst/>
          </a:prstGeom>
        </p:spPr>
        <p:txBody>
          <a:bodyPr/>
          <a:lstStyle/>
          <a:p>
            <a:fld id="{4799FBA3-1A6C-4901-BAD2-A7D3CC32F1D2}" type="datetime1">
              <a:rPr lang="en-US" smtClean="0"/>
              <a:pPr/>
              <a:t>7/18/2012</a:t>
            </a:fld>
            <a:endParaRPr lang="en-US" dirty="0"/>
          </a:p>
        </p:txBody>
      </p:sp>
      <p:sp>
        <p:nvSpPr>
          <p:cNvPr id="10" name="Slide Number Placeholder 9"/>
          <p:cNvSpPr>
            <a:spLocks noGrp="1"/>
          </p:cNvSpPr>
          <p:nvPr>
            <p:ph type="sldNum" sz="quarter" idx="11"/>
          </p:nvPr>
        </p:nvSpPr>
        <p:spPr/>
        <p:txBody>
          <a:bodyPr/>
          <a:lstStyle/>
          <a:p>
            <a:fld id="{21E40966-1A1D-4479-B403-81FD516EAA39}" type="slidenum">
              <a:rPr lang="en-US" smtClean="0"/>
              <a:pPr/>
              <a:t>‹#›</a:t>
            </a:fld>
            <a:endParaRPr lang="en-US" dirty="0"/>
          </a:p>
        </p:txBody>
      </p:sp>
      <p:sp>
        <p:nvSpPr>
          <p:cNvPr id="11" name="Footer Placeholder 10"/>
          <p:cNvSpPr>
            <a:spLocks noGrp="1"/>
          </p:cNvSpPr>
          <p:nvPr>
            <p:ph type="ftr" sz="quarter" idx="12"/>
          </p:nvPr>
        </p:nvSpPr>
        <p:spPr/>
        <p:txBody>
          <a:bodyPr/>
          <a:lstStyle/>
          <a:p>
            <a:endParaRPr lang="en-US" dirty="0"/>
          </a:p>
        </p:txBody>
      </p:sp>
    </p:spTree>
  </p:cSld>
  <p:clrMapOvr>
    <a:masterClrMapping/>
  </p:clrMapOvr>
  <p:transition spd="med">
    <p:pu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963"/>
          </a:xfrm>
        </p:spPr>
        <p:txBody>
          <a:bodyPr vert="eaVert"/>
          <a:lstStyle>
            <a:lvl1pPr>
              <a:defRPr>
                <a:solidFill>
                  <a:schemeClr val="tx1">
                    <a:lumMod val="65000"/>
                    <a:lumOff val="35000"/>
                  </a:schemeClr>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600200"/>
            <a:ext cx="60198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a:xfrm>
            <a:off x="6172200" y="6324600"/>
            <a:ext cx="2133600" cy="365125"/>
          </a:xfrm>
          <a:prstGeom prst="rect">
            <a:avLst/>
          </a:prstGeom>
        </p:spPr>
        <p:txBody>
          <a:bodyPr/>
          <a:lstStyle/>
          <a:p>
            <a:fld id="{1BB207C1-46C8-41F1-BF60-946FD863C8AD}" type="datetime1">
              <a:rPr lang="en-US" smtClean="0"/>
              <a:pPr/>
              <a:t>7/18/2012</a:t>
            </a:fld>
            <a:endParaRPr lang="en-US" dirty="0"/>
          </a:p>
        </p:txBody>
      </p:sp>
      <p:sp>
        <p:nvSpPr>
          <p:cNvPr id="14" name="Slide Number Placeholder 13"/>
          <p:cNvSpPr>
            <a:spLocks noGrp="1"/>
          </p:cNvSpPr>
          <p:nvPr>
            <p:ph type="sldNum" sz="quarter" idx="11"/>
          </p:nvPr>
        </p:nvSpPr>
        <p:spPr/>
        <p:txBody>
          <a:bodyPr/>
          <a:lstStyle/>
          <a:p>
            <a:fld id="{21E40966-1A1D-4479-B403-81FD516EAA39}"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transition spd="med">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3505200" y="6324600"/>
            <a:ext cx="2133600" cy="365125"/>
          </a:xfrm>
          <a:prstGeom prst="rect">
            <a:avLst/>
          </a:prstGeom>
        </p:spPr>
        <p:txBody>
          <a:bodyPr vert="horz" lIns="91440" tIns="45720" rIns="91440" bIns="45720" rtlCol="0" anchor="ctr"/>
          <a:lstStyle>
            <a:lvl1pPr algn="ctr">
              <a:defRPr sz="1200">
                <a:solidFill>
                  <a:srgbClr val="003E3D"/>
                </a:solidFill>
              </a:defRPr>
            </a:lvl1pPr>
          </a:lstStyle>
          <a:p>
            <a:fld id="{21E40966-1A1D-4479-B403-81FD516EAA39}" type="slidenum">
              <a:rPr lang="en-US" smtClean="0"/>
              <a:pPr/>
              <a:t>‹#›</a:t>
            </a:fld>
            <a:endParaRPr lang="en-US" dirty="0"/>
          </a:p>
        </p:txBody>
      </p:sp>
      <p:pic>
        <p:nvPicPr>
          <p:cNvPr id="7" name="Picture 6" descr="Interior Slide_FINAL"/>
          <p:cNvPicPr/>
          <p:nvPr/>
        </p:nvPicPr>
        <p:blipFill>
          <a:blip r:embed="rId22" cstate="print"/>
          <a:srcRect l="92468" t="85256" r="1122" b="1709"/>
          <a:stretch>
            <a:fillRect/>
          </a:stretch>
        </p:blipFill>
        <p:spPr bwMode="auto">
          <a:xfrm>
            <a:off x="8534400" y="5972175"/>
            <a:ext cx="609600" cy="885825"/>
          </a:xfrm>
          <a:prstGeom prst="rect">
            <a:avLst/>
          </a:prstGeom>
          <a:noFill/>
        </p:spPr>
      </p:pic>
      <p:pic>
        <p:nvPicPr>
          <p:cNvPr id="9" name="Picture 1029" descr="Interior Slide_FINAL"/>
          <p:cNvPicPr>
            <a:picLocks noChangeAspect="1" noChangeArrowheads="1"/>
          </p:cNvPicPr>
          <p:nvPr/>
        </p:nvPicPr>
        <p:blipFill>
          <a:blip r:embed="rId22" cstate="print"/>
          <a:srcRect b="84166"/>
          <a:stretch>
            <a:fillRect/>
          </a:stretch>
        </p:blipFill>
        <p:spPr bwMode="auto">
          <a:xfrm>
            <a:off x="0" y="0"/>
            <a:ext cx="9144000" cy="1447800"/>
          </a:xfrm>
          <a:prstGeom prst="rect">
            <a:avLst/>
          </a:prstGeom>
          <a:noFill/>
        </p:spPr>
      </p:pic>
      <p:sp>
        <p:nvSpPr>
          <p:cNvPr id="2" name="Title Placeholder 1"/>
          <p:cNvSpPr>
            <a:spLocks noGrp="1"/>
          </p:cNvSpPr>
          <p:nvPr>
            <p:ph type="title"/>
          </p:nvPr>
        </p:nvSpPr>
        <p:spPr>
          <a:xfrm>
            <a:off x="457200" y="274638"/>
            <a:ext cx="8229600" cy="944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8" name="Footer Placeholder 4"/>
          <p:cNvSpPr>
            <a:spLocks noGrp="1"/>
          </p:cNvSpPr>
          <p:nvPr>
            <p:ph type="ftr" sz="quarter" idx="3"/>
          </p:nvPr>
        </p:nvSpPr>
        <p:spPr>
          <a:xfrm>
            <a:off x="457200" y="6324600"/>
            <a:ext cx="2895600" cy="365125"/>
          </a:xfrm>
          <a:prstGeom prst="rect">
            <a:avLst/>
          </a:prstGeom>
        </p:spPr>
        <p:txBody>
          <a:bodyPr/>
          <a:lstStyle>
            <a:lvl1pPr>
              <a:defRPr sz="1200">
                <a:solidFill>
                  <a:srgbClr val="003E3D"/>
                </a:solidFill>
              </a:defRPr>
            </a:lvl1pPr>
          </a:lstStyle>
          <a:p>
            <a:endParaRPr lang="en-US" dirty="0"/>
          </a:p>
        </p:txBody>
      </p:sp>
      <p:pic>
        <p:nvPicPr>
          <p:cNvPr id="10" name="Picture 9"/>
          <p:cNvPicPr/>
          <p:nvPr/>
        </p:nvPicPr>
        <p:blipFill>
          <a:blip r:embed="rId23" cstate="print"/>
          <a:srcRect l="11539" t="54415" r="65865" b="26694"/>
          <a:stretch>
            <a:fillRect/>
          </a:stretch>
        </p:blipFill>
        <p:spPr bwMode="auto">
          <a:xfrm>
            <a:off x="0" y="6019800"/>
            <a:ext cx="1219201" cy="838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transition spd="med">
    <p:push/>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bg1">
              <a:lumMod val="85000"/>
            </a:schemeClr>
          </a:solidFill>
          <a:latin typeface="+mj-lt"/>
          <a:ea typeface="+mj-ea"/>
          <a:cs typeface="+mj-cs"/>
        </a:defRPr>
      </a:lvl1pPr>
    </p:titleStyle>
    <p:bodyStyle>
      <a:lvl1pPr marL="342900" indent="-342900" algn="l" defTabSz="914400" rtl="0" eaLnBrk="1" latinLnBrk="0" hangingPunct="1">
        <a:spcBef>
          <a:spcPct val="20000"/>
        </a:spcBef>
        <a:buClr>
          <a:srgbClr val="FF9933"/>
        </a:buClr>
        <a:buSzPct val="120000"/>
        <a:buFont typeface="Arial" pitchFamily="34" charset="0"/>
        <a:buChar char="•"/>
        <a:defRPr sz="32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Clr>
          <a:srgbClr val="CC3300"/>
        </a:buClr>
        <a:buFont typeface="Arial" pitchFamily="34" charset="0"/>
        <a:buChar char="•"/>
        <a:defRPr sz="24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1.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2.xml"/><Relationship Id="rId7" Type="http://schemas.openxmlformats.org/officeDocument/2006/relationships/image" Target="../media/image14.jpeg"/><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hyperlink" Target="http://www.jumpstart.org/home.html" TargetMode="External"/><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tags" Target="../tags/tag4.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7.xml"/><Relationship Id="rId7" Type="http://schemas.openxmlformats.org/officeDocument/2006/relationships/image" Target="../media/image21.png"/><Relationship Id="rId2" Type="http://schemas.openxmlformats.org/officeDocument/2006/relationships/slideLayout" Target="../slideLayouts/slideLayout15.xml"/><Relationship Id="rId1" Type="http://schemas.openxmlformats.org/officeDocument/2006/relationships/tags" Target="../tags/tag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8.xml"/><Relationship Id="rId7" Type="http://schemas.openxmlformats.org/officeDocument/2006/relationships/image" Target="../media/image21.png"/><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tags" Target="../tags/tag10.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tags" Target="../tags/tag11.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6.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3.xml"/><Relationship Id="rId7" Type="http://schemas.openxmlformats.org/officeDocument/2006/relationships/image" Target="../media/image21.png"/><Relationship Id="rId2" Type="http://schemas.openxmlformats.org/officeDocument/2006/relationships/slideLayout" Target="../slideLayouts/slideLayout15.xml"/><Relationship Id="rId1" Type="http://schemas.openxmlformats.org/officeDocument/2006/relationships/tags" Target="../tags/tag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1.png"/><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16.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tags" Target="../tags/tag17.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18.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19.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tags" Target="../tags/tag2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3276600"/>
            <a:ext cx="3276600" cy="533400"/>
          </a:xfrm>
        </p:spPr>
        <p:txBody>
          <a:bodyPr>
            <a:normAutofit fontScale="90000"/>
          </a:bodyPr>
          <a:lstStyle/>
          <a:p>
            <a:pPr algn="ctr">
              <a:spcBef>
                <a:spcPts val="600"/>
              </a:spcBef>
              <a:spcAft>
                <a:spcPts val="2400"/>
              </a:spcAft>
            </a:pPr>
            <a:r>
              <a:rPr lang="en-US" sz="4000" b="1" dirty="0" smtClean="0">
                <a:solidFill>
                  <a:schemeClr val="tx1">
                    <a:lumMod val="75000"/>
                    <a:lumOff val="25000"/>
                  </a:schemeClr>
                </a:solidFill>
              </a:rPr>
              <a:t>www.hsfpp.org</a:t>
            </a:r>
            <a:endParaRPr lang="en-US" sz="1400" dirty="0">
              <a:solidFill>
                <a:schemeClr val="tx1">
                  <a:lumMod val="75000"/>
                  <a:lumOff val="25000"/>
                </a:schemeClr>
              </a:solidFill>
            </a:endParaRPr>
          </a:p>
        </p:txBody>
      </p:sp>
      <p:sp>
        <p:nvSpPr>
          <p:cNvPr id="4" name="Slide Number Placeholder 3"/>
          <p:cNvSpPr>
            <a:spLocks noGrp="1"/>
          </p:cNvSpPr>
          <p:nvPr>
            <p:ph type="sldNum" sz="quarter" idx="4294967295"/>
          </p:nvPr>
        </p:nvSpPr>
        <p:spPr>
          <a:xfrm>
            <a:off x="8680450" y="6508750"/>
            <a:ext cx="463550" cy="274638"/>
          </a:xfrm>
        </p:spPr>
        <p:txBody>
          <a:bodyPr/>
          <a:lstStyle/>
          <a:p>
            <a:fld id="{21E40966-1A1D-4479-B403-81FD516EAA39}" type="slidenum">
              <a:rPr lang="en-US" smtClean="0"/>
              <a:pPr/>
              <a:t>0</a:t>
            </a:fld>
            <a:endParaRPr lang="en-US" dirty="0"/>
          </a:p>
        </p:txBody>
      </p:sp>
      <p:pic>
        <p:nvPicPr>
          <p:cNvPr id="5" name="Picture 4"/>
          <p:cNvPicPr/>
          <p:nvPr/>
        </p:nvPicPr>
        <p:blipFill>
          <a:blip r:embed="rId4" cstate="print"/>
          <a:srcRect l="12030" t="56243" r="68321" b="29132"/>
          <a:stretch>
            <a:fillRect/>
          </a:stretch>
        </p:blipFill>
        <p:spPr bwMode="auto">
          <a:xfrm>
            <a:off x="3048000" y="1600200"/>
            <a:ext cx="3048000" cy="1828800"/>
          </a:xfrm>
          <a:prstGeom prst="rect">
            <a:avLst/>
          </a:prstGeom>
          <a:noFill/>
          <a:ln w="9525">
            <a:noFill/>
            <a:miter lim="800000"/>
            <a:headEnd/>
            <a:tailEnd/>
          </a:ln>
        </p:spPr>
      </p:pic>
      <p:sp>
        <p:nvSpPr>
          <p:cNvPr id="6" name="Subtitle 2"/>
          <p:cNvSpPr txBox="1">
            <a:spLocks/>
          </p:cNvSpPr>
          <p:nvPr/>
        </p:nvSpPr>
        <p:spPr>
          <a:xfrm>
            <a:off x="1828800" y="3810000"/>
            <a:ext cx="5029200" cy="2209800"/>
          </a:xfrm>
          <a:prstGeom prst="rect">
            <a:avLst/>
          </a:prstGeom>
          <a:ln w="28575">
            <a:solidFill>
              <a:srgbClr val="D09E00"/>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
                <a:srgbClr val="FF9933"/>
              </a:buClr>
              <a:buSzPct val="120000"/>
              <a:buFont typeface="Arial" pitchFamily="34" charset="0"/>
              <a:buNone/>
              <a:tabLst/>
              <a:defRPr/>
            </a:pPr>
            <a:r>
              <a:rPr kumimoji="0" lang="en-US" sz="2000" b="1" i="0" u="none" strike="noStrike" kern="1200" cap="none" spc="0" normalizeH="0" baseline="0" noProof="0" dirty="0" smtClean="0">
                <a:ln>
                  <a:noFill/>
                </a:ln>
                <a:solidFill>
                  <a:srgbClr val="A88000"/>
                </a:solidFill>
                <a:effectLst/>
                <a:uLnTx/>
                <a:uFillTx/>
                <a:latin typeface="+mn-lt"/>
                <a:ea typeface="+mn-ea"/>
                <a:cs typeface="+mn-cs"/>
              </a:rPr>
              <a:t>NEFE/Extension </a:t>
            </a:r>
            <a:r>
              <a:rPr kumimoji="0" lang="en-US" sz="2000" b="1" i="0" u="none" strike="noStrike" kern="1200" cap="none" spc="0" normalizeH="0" noProof="0" dirty="0" smtClean="0">
                <a:ln>
                  <a:noFill/>
                </a:ln>
                <a:solidFill>
                  <a:srgbClr val="A88000"/>
                </a:solidFill>
                <a:effectLst/>
                <a:uLnTx/>
                <a:uFillTx/>
                <a:latin typeface="+mn-lt"/>
                <a:ea typeface="+mn-ea"/>
                <a:cs typeface="+mn-cs"/>
              </a:rPr>
              <a:t> </a:t>
            </a:r>
            <a:r>
              <a:rPr kumimoji="0" lang="en-US" sz="2000" b="1" i="0" u="none" strike="noStrike" kern="1200" cap="none" spc="0" normalizeH="0" baseline="0" noProof="0" dirty="0" smtClean="0">
                <a:ln>
                  <a:noFill/>
                </a:ln>
                <a:solidFill>
                  <a:srgbClr val="A88000"/>
                </a:solidFill>
                <a:effectLst/>
                <a:uLnTx/>
                <a:uFillTx/>
                <a:latin typeface="+mn-lt"/>
                <a:ea typeface="+mn-ea"/>
                <a:cs typeface="+mn-cs"/>
              </a:rPr>
              <a:t>Representative</a:t>
            </a:r>
          </a:p>
          <a:p>
            <a:pPr marL="0" marR="0" lvl="0" indent="0" algn="ctr" defTabSz="914400" rtl="0" eaLnBrk="1" fontAlgn="auto" latinLnBrk="0" hangingPunct="1">
              <a:lnSpc>
                <a:spcPct val="100000"/>
              </a:lnSpc>
              <a:spcBef>
                <a:spcPts val="400"/>
              </a:spcBef>
              <a:spcAft>
                <a:spcPts val="0"/>
              </a:spcAft>
              <a:buClr>
                <a:srgbClr val="FF9933"/>
              </a:buClr>
              <a:buSzPct val="120000"/>
              <a:buFont typeface="Arial" pitchFamily="34" charset="0"/>
              <a:buNone/>
              <a:tabLst/>
              <a:defRPr/>
            </a:pPr>
            <a:r>
              <a:rPr kumimoji="0" lang="en-US" sz="20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Mary Beth Kaufman</a:t>
            </a:r>
          </a:p>
          <a:p>
            <a:pPr marL="0" marR="0" lvl="0" indent="0" algn="ctr" defTabSz="914400" rtl="0" eaLnBrk="1" fontAlgn="auto" latinLnBrk="0" hangingPunct="1">
              <a:lnSpc>
                <a:spcPct val="100000"/>
              </a:lnSpc>
              <a:spcBef>
                <a:spcPts val="400"/>
              </a:spcBef>
              <a:spcAft>
                <a:spcPts val="600"/>
              </a:spcAft>
              <a:buClr>
                <a:srgbClr val="FF9933"/>
              </a:buClr>
              <a:buSzPct val="120000"/>
              <a:buFont typeface="Arial" pitchFamily="34" charset="0"/>
              <a:buNone/>
              <a:tabLst/>
              <a:defRPr/>
            </a:pPr>
            <a:r>
              <a:rPr kumimoji="0" lang="en-US" sz="2000" b="0" i="1"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Family Finance</a:t>
            </a:r>
            <a:r>
              <a:rPr kumimoji="0" lang="en-US" sz="2000" b="0" i="1" u="none" strike="noStrike" kern="1200" cap="none" spc="0" normalizeH="0" noProof="0" dirty="0" smtClean="0">
                <a:ln>
                  <a:noFill/>
                </a:ln>
                <a:solidFill>
                  <a:schemeClr val="tx1">
                    <a:lumMod val="75000"/>
                    <a:lumOff val="25000"/>
                  </a:schemeClr>
                </a:solidFill>
                <a:effectLst/>
                <a:uLnTx/>
                <a:uFillTx/>
                <a:latin typeface="+mn-lt"/>
                <a:ea typeface="+mn-ea"/>
                <a:cs typeface="+mn-cs"/>
              </a:rPr>
              <a:t> Program Specialist</a:t>
            </a:r>
          </a:p>
        </p:txBody>
      </p:sp>
      <p:pic>
        <p:nvPicPr>
          <p:cNvPr id="9" name="Picture 8" descr="ISUEO_WordmarkReversedOnRed1.jpg"/>
          <p:cNvPicPr>
            <a:picLocks noChangeAspect="1"/>
          </p:cNvPicPr>
          <p:nvPr/>
        </p:nvPicPr>
        <p:blipFill>
          <a:blip r:embed="rId5" cstate="print"/>
          <a:stretch>
            <a:fillRect/>
          </a:stretch>
        </p:blipFill>
        <p:spPr>
          <a:xfrm>
            <a:off x="2590800" y="4953000"/>
            <a:ext cx="3759200" cy="1041400"/>
          </a:xfrm>
          <a:prstGeom prst="rect">
            <a:avLst/>
          </a:prstGeom>
        </p:spPr>
      </p:pic>
    </p:spTree>
    <p:custDataLst>
      <p:tags r:id="rId1"/>
    </p:custDataLst>
  </p:cSld>
  <p:clrMapOvr>
    <a:masterClrMapping/>
  </p:clrMapOvr>
  <p:transition spd="med">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4" name="Picture 5" descr="F:\01. PRESENTATIONS - GRAPHICS\Logos\CUNA LOGO\ACU New Tag.jpg"/>
          <p:cNvPicPr>
            <a:picLocks noChangeAspect="1" noChangeArrowheads="1"/>
          </p:cNvPicPr>
          <p:nvPr/>
        </p:nvPicPr>
        <p:blipFill>
          <a:blip r:embed="rId4" cstate="print"/>
          <a:srcRect b="25375"/>
          <a:stretch>
            <a:fillRect/>
          </a:stretch>
        </p:blipFill>
        <p:spPr bwMode="auto">
          <a:xfrm>
            <a:off x="1334468" y="3962400"/>
            <a:ext cx="2535840" cy="1676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itle 7"/>
          <p:cNvSpPr>
            <a:spLocks noGrp="1"/>
          </p:cNvSpPr>
          <p:nvPr>
            <p:ph type="title"/>
          </p:nvPr>
        </p:nvSpPr>
        <p:spPr/>
        <p:txBody>
          <a:bodyPr>
            <a:normAutofit/>
          </a:bodyPr>
          <a:lstStyle/>
          <a:p>
            <a:r>
              <a:rPr lang="en-US" dirty="0" smtClean="0"/>
              <a:t>HSFPP Partners</a:t>
            </a:r>
            <a:endParaRPr lang="en-US" dirty="0"/>
          </a:p>
        </p:txBody>
      </p:sp>
      <p:pic>
        <p:nvPicPr>
          <p:cNvPr id="11" name="Picture 7" descr="F:\01. PRESENTATIONS - GRAPHICS\NIFA Logos\Web or Intranet\usda_nifa_v_rgb_72.jpg"/>
          <p:cNvPicPr>
            <a:picLocks noChangeAspect="1" noChangeArrowheads="1"/>
          </p:cNvPicPr>
          <p:nvPr/>
        </p:nvPicPr>
        <p:blipFill>
          <a:blip r:embed="rId5" cstate="print"/>
          <a:srcRect l="-14189" t="-10000" r="-4051" b="-7500"/>
          <a:stretch>
            <a:fillRect/>
          </a:stretch>
        </p:blipFill>
        <p:spPr bwMode="auto">
          <a:xfrm>
            <a:off x="6019800" y="1828800"/>
            <a:ext cx="1905000" cy="358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lide Number Placeholder 6"/>
          <p:cNvSpPr>
            <a:spLocks noGrp="1"/>
          </p:cNvSpPr>
          <p:nvPr>
            <p:ph type="sldNum" sz="quarter" idx="12"/>
          </p:nvPr>
        </p:nvSpPr>
        <p:spPr>
          <a:xfrm>
            <a:off x="3124200" y="6324600"/>
            <a:ext cx="2895600" cy="304800"/>
          </a:xfrm>
        </p:spPr>
        <p:txBody>
          <a:bodyPr/>
          <a:lstStyle/>
          <a:p>
            <a:pPr algn="ctr"/>
            <a:fld id="{21E40966-1A1D-4479-B403-81FD516EAA39}" type="slidenum">
              <a:rPr lang="en-US" smtClean="0"/>
              <a:pPr algn="ctr"/>
              <a:t>1</a:t>
            </a:fld>
            <a:endParaRPr lang="en-US" dirty="0"/>
          </a:p>
        </p:txBody>
      </p:sp>
      <p:pic>
        <p:nvPicPr>
          <p:cNvPr id="93186" name="Picture 2" descr="Jump$tart.org Home">
            <a:hlinkClick r:id="rId6" tooltip="Jump$tart.org Home"/>
          </p:cNvPr>
          <p:cNvPicPr>
            <a:picLocks noChangeAspect="1" noChangeArrowheads="1"/>
          </p:cNvPicPr>
          <p:nvPr/>
        </p:nvPicPr>
        <p:blipFill>
          <a:blip r:embed="rId7" cstate="print"/>
          <a:srcRect r="75385"/>
          <a:stretch>
            <a:fillRect/>
          </a:stretch>
        </p:blipFill>
        <p:spPr bwMode="auto">
          <a:xfrm>
            <a:off x="2240280" y="1828800"/>
            <a:ext cx="2788920" cy="1743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3189" name="Picture 5"/>
          <p:cNvPicPr>
            <a:picLocks noChangeAspect="1" noChangeArrowheads="1"/>
          </p:cNvPicPr>
          <p:nvPr/>
        </p:nvPicPr>
        <p:blipFill>
          <a:blip r:embed="rId8" cstate="print"/>
          <a:srcRect l="4646" t="18056" r="90172" b="68786"/>
          <a:stretch>
            <a:fillRect/>
          </a:stretch>
        </p:blipFill>
        <p:spPr bwMode="auto">
          <a:xfrm>
            <a:off x="4495800" y="4038600"/>
            <a:ext cx="122682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ISUEO_WordmarkColor.jpg"/>
          <p:cNvPicPr>
            <a:picLocks noChangeAspect="1"/>
          </p:cNvPicPr>
          <p:nvPr/>
        </p:nvPicPr>
        <p:blipFill>
          <a:blip r:embed="rId9" cstate="print"/>
          <a:stretch>
            <a:fillRect/>
          </a:stretch>
        </p:blipFill>
        <p:spPr>
          <a:xfrm>
            <a:off x="6019800" y="5410200"/>
            <a:ext cx="2641600" cy="684502"/>
          </a:xfrm>
          <a:prstGeom prst="rect">
            <a:avLst/>
          </a:prstGeom>
        </p:spPr>
      </p:pic>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2774"/>
                                        </p:tgtEl>
                                        <p:attrNameLst>
                                          <p:attrName>style.visibility</p:attrName>
                                        </p:attrNameLst>
                                      </p:cBhvr>
                                      <p:to>
                                        <p:strVal val="visible"/>
                                      </p:to>
                                    </p:set>
                                    <p:anim calcmode="lin" valueType="num">
                                      <p:cBhvr>
                                        <p:cTn id="11" dur="500" fill="hold"/>
                                        <p:tgtEl>
                                          <p:spTgt spid="32774"/>
                                        </p:tgtEl>
                                        <p:attrNameLst>
                                          <p:attrName>ppt_w</p:attrName>
                                        </p:attrNameLst>
                                      </p:cBhvr>
                                      <p:tavLst>
                                        <p:tav tm="0">
                                          <p:val>
                                            <p:fltVal val="0"/>
                                          </p:val>
                                        </p:tav>
                                        <p:tav tm="100000">
                                          <p:val>
                                            <p:strVal val="#ppt_w"/>
                                          </p:val>
                                        </p:tav>
                                      </p:tavLst>
                                    </p:anim>
                                    <p:anim calcmode="lin" valueType="num">
                                      <p:cBhvr>
                                        <p:cTn id="12" dur="500" fill="hold"/>
                                        <p:tgtEl>
                                          <p:spTgt spid="327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020762"/>
          </a:xfrm>
        </p:spPr>
        <p:txBody>
          <a:bodyPr>
            <a:noAutofit/>
          </a:bodyPr>
          <a:lstStyle/>
          <a:p>
            <a:pPr algn="l"/>
            <a:r>
              <a:rPr lang="en-US" sz="3600" dirty="0" smtClean="0"/>
              <a:t>The National Endowment for</a:t>
            </a:r>
            <a:br>
              <a:rPr lang="en-US" sz="3600" dirty="0" smtClean="0"/>
            </a:br>
            <a:r>
              <a:rPr lang="en-US" sz="3600" dirty="0" smtClean="0"/>
              <a:t> Financial Education is . . .</a:t>
            </a:r>
            <a:endParaRPr lang="en-US" sz="3600" dirty="0"/>
          </a:p>
        </p:txBody>
      </p:sp>
      <p:sp>
        <p:nvSpPr>
          <p:cNvPr id="6" name="Content Placeholder 2"/>
          <p:cNvSpPr>
            <a:spLocks noGrp="1"/>
          </p:cNvSpPr>
          <p:nvPr>
            <p:ph idx="1"/>
          </p:nvPr>
        </p:nvSpPr>
        <p:spPr>
          <a:xfrm>
            <a:off x="457200" y="1828800"/>
            <a:ext cx="8229600" cy="1143000"/>
          </a:xfrm>
        </p:spPr>
        <p:txBody>
          <a:bodyPr>
            <a:normAutofit/>
          </a:bodyPr>
          <a:lstStyle/>
          <a:p>
            <a:pPr eaLnBrk="1" hangingPunct="1">
              <a:lnSpc>
                <a:spcPts val="3000"/>
              </a:lnSpc>
              <a:buFontTx/>
              <a:buNone/>
            </a:pPr>
            <a:r>
              <a:rPr lang="en-US" sz="2000" dirty="0" smtClean="0"/>
              <a:t>	</a:t>
            </a:r>
            <a:r>
              <a:rPr lang="en-US" sz="2400" dirty="0" smtClean="0">
                <a:latin typeface="Calibri" pitchFamily="34" charset="0"/>
              </a:rPr>
              <a:t>A nonprofit, noncommercial, independent, 501(c)(3), self-funded, private foundation based in Denver, Colorado.</a:t>
            </a:r>
          </a:p>
        </p:txBody>
      </p:sp>
      <p:sp>
        <p:nvSpPr>
          <p:cNvPr id="7" name="Content Placeholder 2"/>
          <p:cNvSpPr txBox="1">
            <a:spLocks/>
          </p:cNvSpPr>
          <p:nvPr/>
        </p:nvSpPr>
        <p:spPr bwMode="auto">
          <a:xfrm>
            <a:off x="762000" y="3200400"/>
            <a:ext cx="3810000" cy="2209800"/>
          </a:xfrm>
          <a:prstGeom prst="rect">
            <a:avLst/>
          </a:prstGeom>
          <a:noFill/>
          <a:ln w="9525">
            <a:noFill/>
            <a:miter lim="800000"/>
            <a:headEnd/>
            <a:tailEnd/>
          </a:ln>
        </p:spPr>
        <p:txBody>
          <a:bodyPr lIns="0"/>
          <a:lstStyle/>
          <a:p>
            <a:pPr marL="342900" indent="-342900" algn="ctr">
              <a:lnSpc>
                <a:spcPct val="150000"/>
              </a:lnSpc>
              <a:spcBef>
                <a:spcPct val="20000"/>
              </a:spcBef>
              <a:defRPr/>
            </a:pPr>
            <a:r>
              <a:rPr lang="en-US" sz="2000" kern="0" dirty="0">
                <a:latin typeface="+mn-lt"/>
                <a:ea typeface="+mn-ea"/>
              </a:rPr>
              <a:t>	</a:t>
            </a:r>
            <a:r>
              <a:rPr lang="en-US" sz="2400" i="1" kern="0" dirty="0" smtClean="0">
                <a:latin typeface="Calibri" pitchFamily="34" charset="0"/>
                <a:ea typeface="+mn-ea"/>
              </a:rPr>
              <a:t>NEFE inspires empowered financial decision-making for individuals and families through every stage of life.</a:t>
            </a:r>
            <a:endParaRPr lang="en-US" sz="2400" i="1" kern="0" dirty="0">
              <a:latin typeface="Calibri" pitchFamily="34" charset="0"/>
              <a:ea typeface="+mn-ea"/>
            </a:endParaRPr>
          </a:p>
        </p:txBody>
      </p:sp>
      <p:pic>
        <p:nvPicPr>
          <p:cNvPr id="8" name="Picture 24" descr="C:\Documents and Settings\SSharkey\Local Settings\Temporary Internet Files\Content.IE5\A2W9LL1M\MP900422969[1].jpg"/>
          <p:cNvPicPr>
            <a:picLocks noChangeAspect="1" noChangeArrowheads="1"/>
          </p:cNvPicPr>
          <p:nvPr/>
        </p:nvPicPr>
        <p:blipFill>
          <a:blip r:embed="rId4" cstate="print"/>
          <a:srcRect/>
          <a:stretch>
            <a:fillRect/>
          </a:stretch>
        </p:blipFill>
        <p:spPr bwMode="auto">
          <a:xfrm>
            <a:off x="4800600" y="3276600"/>
            <a:ext cx="3505200" cy="2335887"/>
          </a:xfrm>
          <a:prstGeom prst="rect">
            <a:avLst/>
          </a:prstGeom>
          <a:ln>
            <a:noFill/>
          </a:ln>
          <a:effectLst>
            <a:softEdge rad="112500"/>
          </a:effectLst>
        </p:spPr>
      </p:pic>
      <p:sp>
        <p:nvSpPr>
          <p:cNvPr id="10" name="Slide Number Placeholder 9"/>
          <p:cNvSpPr>
            <a:spLocks noGrp="1"/>
          </p:cNvSpPr>
          <p:nvPr>
            <p:ph type="sldNum" sz="quarter" idx="11"/>
          </p:nvPr>
        </p:nvSpPr>
        <p:spPr/>
        <p:txBody>
          <a:bodyPr/>
          <a:lstStyle/>
          <a:p>
            <a:fld id="{16A9EECA-067D-48E1-97C5-61D646256A83}" type="slidenum">
              <a:rPr lang="en-US" smtClean="0"/>
              <a:pPr/>
              <a:t>2</a:t>
            </a:fld>
            <a:endParaRPr lang="en-US" dirty="0"/>
          </a:p>
        </p:txBody>
      </p:sp>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NEFE Reaches Consumers</a:t>
            </a:r>
            <a:endParaRPr lang="en-US" dirty="0"/>
          </a:p>
        </p:txBody>
      </p:sp>
      <p:sp>
        <p:nvSpPr>
          <p:cNvPr id="3" name="Slide Number Placeholder 2"/>
          <p:cNvSpPr>
            <a:spLocks noGrp="1"/>
          </p:cNvSpPr>
          <p:nvPr>
            <p:ph type="sldNum" sz="quarter" idx="11"/>
          </p:nvPr>
        </p:nvSpPr>
        <p:spPr/>
        <p:txBody>
          <a:bodyPr/>
          <a:lstStyle/>
          <a:p>
            <a:fld id="{16A9EECA-067D-48E1-97C5-61D646256A83}" type="slidenum">
              <a:rPr lang="en-US" smtClean="0"/>
              <a:pPr/>
              <a:t>3</a:t>
            </a:fld>
            <a:endParaRPr lang="en-US" dirty="0"/>
          </a:p>
        </p:txBody>
      </p:sp>
      <p:sp>
        <p:nvSpPr>
          <p:cNvPr id="4" name="Footer Placeholder 3"/>
          <p:cNvSpPr>
            <a:spLocks noGrp="1"/>
          </p:cNvSpPr>
          <p:nvPr>
            <p:ph type="ftr" sz="quarter" idx="12"/>
          </p:nvPr>
        </p:nvSpPr>
        <p:spPr/>
        <p:txBody>
          <a:bodyPr/>
          <a:lstStyle/>
          <a:p>
            <a:r>
              <a:rPr lang="en-US" dirty="0" smtClean="0"/>
              <a:t>www.NEFE.org</a:t>
            </a:r>
            <a:endParaRPr lang="en-US" dirty="0"/>
          </a:p>
        </p:txBody>
      </p:sp>
      <p:pic>
        <p:nvPicPr>
          <p:cNvPr id="5" name="Picture 4"/>
          <p:cNvPicPr/>
          <p:nvPr/>
        </p:nvPicPr>
        <p:blipFill>
          <a:blip r:embed="rId4" cstate="print"/>
          <a:srcRect l="11539" t="54415" r="65865" b="26694"/>
          <a:stretch>
            <a:fillRect/>
          </a:stretch>
        </p:blipFill>
        <p:spPr bwMode="auto">
          <a:xfrm>
            <a:off x="3962400" y="4876800"/>
            <a:ext cx="2209800" cy="685800"/>
          </a:xfrm>
          <a:prstGeom prst="rect">
            <a:avLst/>
          </a:prstGeom>
          <a:noFill/>
          <a:ln w="9525">
            <a:noFill/>
            <a:miter lim="800000"/>
            <a:headEnd/>
            <a:tailEnd/>
          </a:ln>
        </p:spPr>
      </p:pic>
    </p:spTree>
    <p:custDataLst>
      <p:tags r:id="rId1"/>
    </p:custDataLst>
  </p:cSld>
  <p:clrMapOvr>
    <a:masterClrMapping/>
  </p:clrMapOvr>
  <p:transition spd="med">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Something Every Student Should Know</a:t>
            </a:r>
            <a:endParaRPr lang="en-US" dirty="0"/>
          </a:p>
        </p:txBody>
      </p:sp>
      <p:sp>
        <p:nvSpPr>
          <p:cNvPr id="3" name="Content Placeholder 2"/>
          <p:cNvSpPr>
            <a:spLocks noGrp="1"/>
          </p:cNvSpPr>
          <p:nvPr>
            <p:ph idx="1"/>
          </p:nvPr>
        </p:nvSpPr>
        <p:spPr/>
        <p:txBody>
          <a:bodyPr>
            <a:normAutofit/>
          </a:bodyPr>
          <a:lstStyle/>
          <a:p>
            <a:pPr algn="ctr">
              <a:buNone/>
            </a:pPr>
            <a:r>
              <a:rPr lang="en-US" dirty="0" smtClean="0">
                <a:solidFill>
                  <a:srgbClr val="D2A000"/>
                </a:solidFill>
              </a:rPr>
              <a:t>NEFE’s High School Financial Planning Program</a:t>
            </a:r>
          </a:p>
          <a:p>
            <a:pPr algn="ctr">
              <a:spcBef>
                <a:spcPts val="2400"/>
              </a:spcBef>
              <a:buNone/>
            </a:pPr>
            <a:r>
              <a:rPr lang="en-US" dirty="0" smtClean="0"/>
              <a:t>equips students in Grades 8-12</a:t>
            </a:r>
          </a:p>
          <a:p>
            <a:pPr algn="ctr">
              <a:spcBef>
                <a:spcPts val="1200"/>
              </a:spcBef>
              <a:buNone/>
            </a:pPr>
            <a:r>
              <a:rPr lang="en-US" dirty="0" smtClean="0"/>
              <a:t>with fundamental personal finance skills </a:t>
            </a:r>
          </a:p>
          <a:p>
            <a:pPr algn="ctr">
              <a:spcBef>
                <a:spcPts val="1200"/>
              </a:spcBef>
              <a:buNone/>
            </a:pPr>
            <a:r>
              <a:rPr lang="en-US" dirty="0" smtClean="0"/>
              <a:t>to prepare them for financial independence</a:t>
            </a:r>
          </a:p>
          <a:p>
            <a:pPr algn="ctr">
              <a:spcBef>
                <a:spcPts val="1200"/>
              </a:spcBef>
              <a:buNone/>
            </a:pPr>
            <a:r>
              <a:rPr lang="en-US" dirty="0" smtClean="0"/>
              <a:t>and mindful money management</a:t>
            </a:r>
          </a:p>
          <a:p>
            <a:pPr algn="ctr">
              <a:spcBef>
                <a:spcPts val="1200"/>
              </a:spcBef>
              <a:buNone/>
            </a:pPr>
            <a:r>
              <a:rPr lang="en-US" dirty="0" smtClean="0"/>
              <a:t>decisions and behaviors</a:t>
            </a:r>
            <a:endParaRPr lang="en-US" dirty="0"/>
          </a:p>
        </p:txBody>
      </p:sp>
      <p:sp>
        <p:nvSpPr>
          <p:cNvPr id="4" name="Slide Number Placeholder 3"/>
          <p:cNvSpPr>
            <a:spLocks noGrp="1"/>
          </p:cNvSpPr>
          <p:nvPr>
            <p:ph type="sldNum" sz="quarter" idx="11"/>
          </p:nvPr>
        </p:nvSpPr>
        <p:spPr/>
        <p:txBody>
          <a:bodyPr/>
          <a:lstStyle/>
          <a:p>
            <a:fld id="{21E40966-1A1D-4479-B403-81FD516EAA39}" type="slidenum">
              <a:rPr lang="en-US" smtClean="0"/>
              <a:pPr/>
              <a:t>4</a:t>
            </a:fld>
            <a:endParaRPr lang="en-US" dirty="0"/>
          </a:p>
        </p:txBody>
      </p:sp>
    </p:spTree>
    <p:custDataLst>
      <p:tags r:id="rId1"/>
    </p:custDataLst>
  </p:cSld>
  <p:clrMapOvr>
    <a:masterClrMapping/>
  </p:clrMapOvr>
  <p:transition spd="med">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2012 HSFPP Program</a:t>
            </a:r>
            <a:endParaRPr lang="en-US" dirty="0"/>
          </a:p>
        </p:txBody>
      </p:sp>
      <p:sp>
        <p:nvSpPr>
          <p:cNvPr id="7" name="Text Placeholder 6"/>
          <p:cNvSpPr>
            <a:spLocks noGrp="1"/>
          </p:cNvSpPr>
          <p:nvPr>
            <p:ph type="body" idx="1"/>
          </p:nvPr>
        </p:nvSpPr>
        <p:spPr>
          <a:xfrm>
            <a:off x="1143000" y="1600200"/>
            <a:ext cx="4116388" cy="446087"/>
          </a:xfrm>
        </p:spPr>
        <p:txBody>
          <a:bodyPr>
            <a:noAutofit/>
          </a:bodyPr>
          <a:lstStyle/>
          <a:p>
            <a:r>
              <a:rPr lang="en-US" sz="3200" b="0" dirty="0" smtClean="0">
                <a:solidFill>
                  <a:srgbClr val="FFC000"/>
                </a:solidFill>
              </a:rPr>
              <a:t>What is the Same?</a:t>
            </a:r>
          </a:p>
        </p:txBody>
      </p:sp>
      <p:sp>
        <p:nvSpPr>
          <p:cNvPr id="3" name="Content Placeholder 2"/>
          <p:cNvSpPr>
            <a:spLocks noGrp="1"/>
          </p:cNvSpPr>
          <p:nvPr>
            <p:ph sz="half" idx="2"/>
          </p:nvPr>
        </p:nvSpPr>
        <p:spPr>
          <a:xfrm>
            <a:off x="1143000" y="2057400"/>
            <a:ext cx="7620000" cy="4114800"/>
          </a:xfrm>
        </p:spPr>
        <p:txBody>
          <a:bodyPr>
            <a:noAutofit/>
          </a:bodyPr>
          <a:lstStyle/>
          <a:p>
            <a:pPr>
              <a:lnSpc>
                <a:spcPct val="150000"/>
              </a:lnSpc>
              <a:spcBef>
                <a:spcPts val="0"/>
              </a:spcBef>
              <a:buFont typeface="Wingdings" pitchFamily="2" charset="2"/>
              <a:buChar char="§"/>
            </a:pPr>
            <a:r>
              <a:rPr lang="en-US" sz="1800" dirty="0" smtClean="0">
                <a:solidFill>
                  <a:schemeClr val="bg1">
                    <a:lumMod val="95000"/>
                  </a:schemeClr>
                </a:solidFill>
              </a:rPr>
              <a:t>Print Student Guide</a:t>
            </a:r>
          </a:p>
          <a:p>
            <a:pPr>
              <a:lnSpc>
                <a:spcPct val="150000"/>
              </a:lnSpc>
              <a:spcBef>
                <a:spcPts val="0"/>
              </a:spcBef>
              <a:buFont typeface="Wingdings" pitchFamily="2" charset="2"/>
              <a:buChar char="§"/>
            </a:pPr>
            <a:r>
              <a:rPr lang="en-US" sz="1800" dirty="0" smtClean="0">
                <a:solidFill>
                  <a:schemeClr val="bg1">
                    <a:lumMod val="95000"/>
                  </a:schemeClr>
                </a:solidFill>
              </a:rPr>
              <a:t>Instructor manual with lessons</a:t>
            </a:r>
          </a:p>
          <a:p>
            <a:pPr>
              <a:lnSpc>
                <a:spcPct val="150000"/>
              </a:lnSpc>
              <a:spcBef>
                <a:spcPts val="0"/>
              </a:spcBef>
              <a:buFont typeface="Wingdings" pitchFamily="2" charset="2"/>
              <a:buChar char="§"/>
            </a:pPr>
            <a:r>
              <a:rPr lang="en-US" sz="1800" dirty="0" smtClean="0">
                <a:solidFill>
                  <a:schemeClr val="bg1">
                    <a:lumMod val="95000"/>
                  </a:schemeClr>
                </a:solidFill>
              </a:rPr>
              <a:t>Visual aids on CD or downloadable</a:t>
            </a:r>
          </a:p>
          <a:p>
            <a:pPr>
              <a:lnSpc>
                <a:spcPct val="150000"/>
              </a:lnSpc>
              <a:spcBef>
                <a:spcPts val="0"/>
              </a:spcBef>
              <a:buFont typeface="Wingdings" pitchFamily="2" charset="2"/>
              <a:buChar char="§"/>
            </a:pPr>
            <a:r>
              <a:rPr lang="en-US" sz="1800" dirty="0" smtClean="0">
                <a:solidFill>
                  <a:schemeClr val="bg1">
                    <a:lumMod val="95000"/>
                  </a:schemeClr>
                </a:solidFill>
              </a:rPr>
              <a:t>Performance-based learning</a:t>
            </a:r>
          </a:p>
          <a:p>
            <a:pPr>
              <a:lnSpc>
                <a:spcPct val="150000"/>
              </a:lnSpc>
              <a:spcBef>
                <a:spcPts val="0"/>
              </a:spcBef>
              <a:buFont typeface="Wingdings" pitchFamily="2" charset="2"/>
              <a:buChar char="§"/>
            </a:pPr>
            <a:r>
              <a:rPr lang="en-US" sz="1800" dirty="0" smtClean="0">
                <a:solidFill>
                  <a:schemeClr val="bg1">
                    <a:lumMod val="95000"/>
                  </a:schemeClr>
                </a:solidFill>
              </a:rPr>
              <a:t>Evaluation templates &amp; rubrics</a:t>
            </a:r>
          </a:p>
          <a:p>
            <a:pPr>
              <a:lnSpc>
                <a:spcPct val="150000"/>
              </a:lnSpc>
              <a:spcBef>
                <a:spcPts val="0"/>
              </a:spcBef>
              <a:buFont typeface="Wingdings" pitchFamily="2" charset="2"/>
              <a:buChar char="§"/>
            </a:pPr>
            <a:r>
              <a:rPr lang="en-US" sz="1800" dirty="0" smtClean="0">
                <a:solidFill>
                  <a:schemeClr val="bg1">
                    <a:lumMod val="95000"/>
                  </a:schemeClr>
                </a:solidFill>
              </a:rPr>
              <a:t>Aligned to academic standards </a:t>
            </a:r>
          </a:p>
          <a:p>
            <a:pPr>
              <a:lnSpc>
                <a:spcPct val="150000"/>
              </a:lnSpc>
              <a:spcBef>
                <a:spcPts val="0"/>
              </a:spcBef>
              <a:buFont typeface="Wingdings" pitchFamily="2" charset="2"/>
              <a:buChar char="§"/>
            </a:pPr>
            <a:r>
              <a:rPr lang="en-US" sz="1800" dirty="0" smtClean="0">
                <a:solidFill>
                  <a:schemeClr val="bg1">
                    <a:lumMod val="95000"/>
                  </a:schemeClr>
                </a:solidFill>
              </a:rPr>
              <a:t>Face-to-Face Training</a:t>
            </a:r>
          </a:p>
          <a:p>
            <a:pPr>
              <a:lnSpc>
                <a:spcPct val="150000"/>
              </a:lnSpc>
              <a:spcBef>
                <a:spcPts val="0"/>
              </a:spcBef>
              <a:buFont typeface="Wingdings" pitchFamily="2" charset="2"/>
              <a:buChar char="§"/>
            </a:pPr>
            <a:r>
              <a:rPr lang="en-US" sz="1800" dirty="0" smtClean="0">
                <a:solidFill>
                  <a:schemeClr val="bg1">
                    <a:lumMod val="95000"/>
                  </a:schemeClr>
                </a:solidFill>
              </a:rPr>
              <a:t>Facebook </a:t>
            </a:r>
          </a:p>
          <a:p>
            <a:pPr>
              <a:lnSpc>
                <a:spcPct val="150000"/>
              </a:lnSpc>
              <a:spcBef>
                <a:spcPts val="0"/>
              </a:spcBef>
              <a:buFont typeface="Wingdings" pitchFamily="2" charset="2"/>
              <a:buChar char="§"/>
            </a:pPr>
            <a:r>
              <a:rPr lang="en-US" sz="1800" dirty="0" smtClean="0">
                <a:solidFill>
                  <a:schemeClr val="bg1"/>
                </a:solidFill>
              </a:rPr>
              <a:t>All available at No Cost</a:t>
            </a:r>
          </a:p>
        </p:txBody>
      </p:sp>
      <p:sp>
        <p:nvSpPr>
          <p:cNvPr id="4" name="Slide Number Placeholder 3"/>
          <p:cNvSpPr>
            <a:spLocks noGrp="1"/>
          </p:cNvSpPr>
          <p:nvPr>
            <p:ph type="sldNum" sz="quarter" idx="11"/>
          </p:nvPr>
        </p:nvSpPr>
        <p:spPr>
          <a:xfrm>
            <a:off x="3429000" y="6324600"/>
            <a:ext cx="2133600" cy="365125"/>
          </a:xfrm>
        </p:spPr>
        <p:txBody>
          <a:bodyPr/>
          <a:lstStyle/>
          <a:p>
            <a:fld id="{21E40966-1A1D-4479-B403-81FD516EAA39}" type="slidenum">
              <a:rPr lang="en-US" smtClean="0"/>
              <a:pPr/>
              <a:t>5</a:t>
            </a:fld>
            <a:endParaRPr lang="en-US" dirty="0"/>
          </a:p>
        </p:txBody>
      </p:sp>
    </p:spTree>
    <p:custDataLst>
      <p:tags r:id="rId1"/>
    </p:custDataLst>
  </p:cSld>
  <p:clrMapOvr>
    <a:masterClrMapping/>
  </p:clrMapOvr>
  <p:transition spd="med">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2012 HSFPP Program</a:t>
            </a:r>
            <a:endParaRPr lang="en-US" dirty="0"/>
          </a:p>
        </p:txBody>
      </p:sp>
      <p:sp>
        <p:nvSpPr>
          <p:cNvPr id="9" name="Text Placeholder 8"/>
          <p:cNvSpPr>
            <a:spLocks noGrp="1"/>
          </p:cNvSpPr>
          <p:nvPr>
            <p:ph type="body" sz="quarter" idx="3"/>
          </p:nvPr>
        </p:nvSpPr>
        <p:spPr>
          <a:xfrm>
            <a:off x="685800" y="1676400"/>
            <a:ext cx="4419600" cy="533400"/>
          </a:xfrm>
        </p:spPr>
        <p:txBody>
          <a:bodyPr>
            <a:noAutofit/>
          </a:bodyPr>
          <a:lstStyle/>
          <a:p>
            <a:r>
              <a:rPr lang="en-US" sz="3200" b="0" dirty="0" smtClean="0">
                <a:solidFill>
                  <a:srgbClr val="FFC000"/>
                </a:solidFill>
              </a:rPr>
              <a:t>What is New?</a:t>
            </a:r>
          </a:p>
        </p:txBody>
      </p:sp>
      <p:sp>
        <p:nvSpPr>
          <p:cNvPr id="10" name="Content Placeholder 9"/>
          <p:cNvSpPr>
            <a:spLocks noGrp="1"/>
          </p:cNvSpPr>
          <p:nvPr>
            <p:ph sz="quarter" idx="4"/>
          </p:nvPr>
        </p:nvSpPr>
        <p:spPr>
          <a:xfrm>
            <a:off x="685800" y="2209800"/>
            <a:ext cx="7315200" cy="3810000"/>
          </a:xfrm>
        </p:spPr>
        <p:txBody>
          <a:bodyPr>
            <a:noAutofit/>
          </a:bodyPr>
          <a:lstStyle/>
          <a:p>
            <a:pPr>
              <a:spcBef>
                <a:spcPts val="1200"/>
              </a:spcBef>
              <a:buFont typeface="Wingdings" pitchFamily="2" charset="2"/>
              <a:buChar char="§"/>
            </a:pPr>
            <a:r>
              <a:rPr lang="en-US" dirty="0" smtClean="0">
                <a:solidFill>
                  <a:schemeClr val="bg1">
                    <a:lumMod val="95000"/>
                  </a:schemeClr>
                </a:solidFill>
              </a:rPr>
              <a:t>Six Topical Modules:</a:t>
            </a:r>
          </a:p>
          <a:p>
            <a:pPr marL="571500" lvl="1" indent="-228600">
              <a:spcBef>
                <a:spcPts val="1200"/>
              </a:spcBef>
              <a:buClr>
                <a:schemeClr val="accent1"/>
              </a:buClr>
              <a:buFont typeface="Wingdings" pitchFamily="2" charset="2"/>
              <a:buChar char="§"/>
            </a:pPr>
            <a:r>
              <a:rPr lang="en-US" sz="1800" dirty="0" smtClean="0">
                <a:solidFill>
                  <a:schemeClr val="bg1">
                    <a:lumMod val="95000"/>
                  </a:schemeClr>
                </a:solidFill>
              </a:rPr>
              <a:t>Separate Student Guides</a:t>
            </a:r>
          </a:p>
          <a:p>
            <a:pPr marL="571500" lvl="1" indent="-228600">
              <a:spcBef>
                <a:spcPts val="1200"/>
              </a:spcBef>
              <a:buClr>
                <a:schemeClr val="accent1"/>
              </a:buClr>
              <a:buFont typeface="Wingdings" pitchFamily="2" charset="2"/>
              <a:buChar char="§"/>
            </a:pPr>
            <a:r>
              <a:rPr lang="en-US" sz="1800" dirty="0" smtClean="0">
                <a:solidFill>
                  <a:schemeClr val="bg1">
                    <a:lumMod val="95000"/>
                  </a:schemeClr>
                </a:solidFill>
              </a:rPr>
              <a:t>Use one, some, or all</a:t>
            </a:r>
          </a:p>
          <a:p>
            <a:pPr marL="571500" lvl="1" indent="-228600">
              <a:spcBef>
                <a:spcPts val="1200"/>
              </a:spcBef>
              <a:buClr>
                <a:schemeClr val="accent1"/>
              </a:buClr>
              <a:buFont typeface="Wingdings" pitchFamily="2" charset="2"/>
              <a:buChar char="§"/>
            </a:pPr>
            <a:r>
              <a:rPr lang="en-US" sz="1800" dirty="0" smtClean="0">
                <a:solidFill>
                  <a:schemeClr val="bg1">
                    <a:lumMod val="95000"/>
                  </a:schemeClr>
                </a:solidFill>
              </a:rPr>
              <a:t>Core skills integrated through all </a:t>
            </a:r>
          </a:p>
          <a:p>
            <a:pPr>
              <a:spcBef>
                <a:spcPts val="2400"/>
              </a:spcBef>
              <a:buFont typeface="Wingdings" pitchFamily="2" charset="2"/>
              <a:buChar char="§"/>
            </a:pPr>
            <a:r>
              <a:rPr lang="en-US" dirty="0" smtClean="0">
                <a:solidFill>
                  <a:schemeClr val="bg1">
                    <a:lumMod val="95000"/>
                  </a:schemeClr>
                </a:solidFill>
              </a:rPr>
              <a:t>Series of 6 Student Guides</a:t>
            </a:r>
          </a:p>
          <a:p>
            <a:pPr marL="571500" lvl="1" indent="-228600">
              <a:spcBef>
                <a:spcPts val="1200"/>
              </a:spcBef>
              <a:buClr>
                <a:schemeClr val="accent1"/>
              </a:buClr>
              <a:buFont typeface="Wingdings" pitchFamily="2" charset="2"/>
              <a:buChar char="§"/>
            </a:pPr>
            <a:r>
              <a:rPr lang="en-US" sz="1800" dirty="0" smtClean="0">
                <a:solidFill>
                  <a:schemeClr val="bg1">
                    <a:lumMod val="95000"/>
                  </a:schemeClr>
                </a:solidFill>
              </a:rPr>
              <a:t>40-page booklets (8 ½” x 5 ½”)</a:t>
            </a:r>
          </a:p>
          <a:p>
            <a:pPr marL="571500" lvl="1" indent="-228600">
              <a:spcBef>
                <a:spcPts val="1200"/>
              </a:spcBef>
              <a:buClr>
                <a:schemeClr val="accent1"/>
              </a:buClr>
              <a:buFont typeface="Wingdings" pitchFamily="2" charset="2"/>
              <a:buChar char="§"/>
            </a:pPr>
            <a:r>
              <a:rPr lang="en-US" sz="1800" dirty="0" smtClean="0">
                <a:solidFill>
                  <a:schemeClr val="bg1">
                    <a:lumMod val="95000"/>
                  </a:schemeClr>
                </a:solidFill>
              </a:rPr>
              <a:t>Foundational Personal Finance principles relevant to teens</a:t>
            </a:r>
          </a:p>
          <a:p>
            <a:pPr marL="571500" lvl="1" indent="-228600">
              <a:spcBef>
                <a:spcPts val="1200"/>
              </a:spcBef>
              <a:buClr>
                <a:schemeClr val="accent1"/>
              </a:buClr>
              <a:buFont typeface="Wingdings" pitchFamily="2" charset="2"/>
              <a:buChar char="§"/>
            </a:pPr>
            <a:r>
              <a:rPr lang="en-US" sz="1800" dirty="0" smtClean="0">
                <a:solidFill>
                  <a:schemeClr val="bg1">
                    <a:lumMod val="95000"/>
                  </a:schemeClr>
                </a:solidFill>
              </a:rPr>
              <a:t>Teens stories imbedded into content</a:t>
            </a:r>
          </a:p>
          <a:p>
            <a:pPr marL="571500" lvl="1" indent="-228600">
              <a:spcBef>
                <a:spcPts val="1200"/>
              </a:spcBef>
              <a:buClr>
                <a:schemeClr val="accent1"/>
              </a:buClr>
              <a:buFont typeface="Wingdings" pitchFamily="2" charset="2"/>
              <a:buChar char="§"/>
            </a:pPr>
            <a:endParaRPr lang="en-US" sz="1800" dirty="0" smtClean="0">
              <a:solidFill>
                <a:schemeClr val="bg1">
                  <a:lumMod val="95000"/>
                </a:schemeClr>
              </a:solidFill>
            </a:endParaRPr>
          </a:p>
          <a:p>
            <a:pPr marL="171450" indent="-228600">
              <a:spcBef>
                <a:spcPts val="1200"/>
              </a:spcBef>
              <a:buClr>
                <a:schemeClr val="accent1"/>
              </a:buClr>
              <a:buFont typeface="Wingdings" pitchFamily="2" charset="2"/>
              <a:buChar char="§"/>
            </a:pPr>
            <a:endParaRPr lang="en-US" sz="2800" dirty="0" smtClean="0">
              <a:solidFill>
                <a:schemeClr val="bg1">
                  <a:lumMod val="95000"/>
                </a:schemeClr>
              </a:solidFill>
            </a:endParaRPr>
          </a:p>
        </p:txBody>
      </p:sp>
      <p:sp>
        <p:nvSpPr>
          <p:cNvPr id="4" name="Slide Number Placeholder 3"/>
          <p:cNvSpPr>
            <a:spLocks noGrp="1"/>
          </p:cNvSpPr>
          <p:nvPr>
            <p:ph type="sldNum" sz="quarter" idx="11"/>
          </p:nvPr>
        </p:nvSpPr>
        <p:spPr>
          <a:xfrm>
            <a:off x="3429000" y="6324600"/>
            <a:ext cx="2133600" cy="365125"/>
          </a:xfrm>
        </p:spPr>
        <p:txBody>
          <a:bodyPr/>
          <a:lstStyle/>
          <a:p>
            <a:fld id="{21E40966-1A1D-4479-B403-81FD516EAA39}" type="slidenum">
              <a:rPr lang="en-US" smtClean="0"/>
              <a:pPr/>
              <a:t>6</a:t>
            </a:fld>
            <a:endParaRPr lang="en-US" dirty="0"/>
          </a:p>
        </p:txBody>
      </p:sp>
      <p:grpSp>
        <p:nvGrpSpPr>
          <p:cNvPr id="3" name="Group 6"/>
          <p:cNvGrpSpPr/>
          <p:nvPr/>
        </p:nvGrpSpPr>
        <p:grpSpPr>
          <a:xfrm>
            <a:off x="4267200" y="1752600"/>
            <a:ext cx="4191000" cy="2133600"/>
            <a:chOff x="4734210" y="1128187"/>
            <a:chExt cx="3677474" cy="1728781"/>
          </a:xfrm>
        </p:grpSpPr>
        <p:pic>
          <p:nvPicPr>
            <p:cNvPr id="11" name="Picture 10"/>
            <p:cNvPicPr/>
            <p:nvPr/>
          </p:nvPicPr>
          <p:blipFill>
            <a:blip r:embed="rId4" cstate="print"/>
            <a:srcRect l="51442" t="7392" r="2724" b="3080"/>
            <a:stretch>
              <a:fillRect/>
            </a:stretch>
          </p:blipFill>
          <p:spPr bwMode="auto">
            <a:xfrm rot="20630354">
              <a:off x="4734210" y="1320860"/>
              <a:ext cx="914400" cy="1295400"/>
            </a:xfrm>
            <a:prstGeom prst="rect">
              <a:avLst/>
            </a:prstGeom>
            <a:noFill/>
            <a:ln w="9525">
              <a:noFill/>
              <a:miter lim="800000"/>
              <a:headEnd/>
              <a:tailEnd/>
            </a:ln>
          </p:spPr>
        </p:pic>
        <p:pic>
          <p:nvPicPr>
            <p:cNvPr id="12" name="Picture 11"/>
            <p:cNvPicPr/>
            <p:nvPr/>
          </p:nvPicPr>
          <p:blipFill>
            <a:blip r:embed="rId5" cstate="print"/>
            <a:srcRect l="51923" t="4723" r="2885" b="4312"/>
            <a:stretch>
              <a:fillRect/>
            </a:stretch>
          </p:blipFill>
          <p:spPr bwMode="auto">
            <a:xfrm rot="20983994">
              <a:off x="5282930" y="1367127"/>
              <a:ext cx="914400" cy="1219200"/>
            </a:xfrm>
            <a:prstGeom prst="rect">
              <a:avLst/>
            </a:prstGeom>
            <a:noFill/>
            <a:ln w="9525">
              <a:noFill/>
              <a:miter lim="800000"/>
              <a:headEnd/>
              <a:tailEnd/>
            </a:ln>
          </p:spPr>
        </p:pic>
        <p:pic>
          <p:nvPicPr>
            <p:cNvPr id="13" name="Picture 12"/>
            <p:cNvPicPr/>
            <p:nvPr/>
          </p:nvPicPr>
          <p:blipFill>
            <a:blip r:embed="rId6" cstate="print"/>
            <a:srcRect l="51923" t="6365" r="3045" b="4517"/>
            <a:stretch>
              <a:fillRect/>
            </a:stretch>
          </p:blipFill>
          <p:spPr bwMode="auto">
            <a:xfrm>
              <a:off x="5883399" y="1128187"/>
              <a:ext cx="898401" cy="1234013"/>
            </a:xfrm>
            <a:prstGeom prst="rect">
              <a:avLst/>
            </a:prstGeom>
            <a:noFill/>
            <a:ln w="9525">
              <a:noFill/>
              <a:miter lim="800000"/>
              <a:headEnd/>
              <a:tailEnd/>
            </a:ln>
          </p:spPr>
        </p:pic>
        <p:pic>
          <p:nvPicPr>
            <p:cNvPr id="14" name="Picture 13"/>
            <p:cNvPicPr/>
            <p:nvPr/>
          </p:nvPicPr>
          <p:blipFill>
            <a:blip r:embed="rId7" cstate="print"/>
            <a:srcRect l="51442" t="12629" r="8605" b="3593"/>
            <a:stretch>
              <a:fillRect/>
            </a:stretch>
          </p:blipFill>
          <p:spPr bwMode="auto">
            <a:xfrm rot="440842">
              <a:off x="6483065" y="1396851"/>
              <a:ext cx="872893" cy="1210642"/>
            </a:xfrm>
            <a:prstGeom prst="rect">
              <a:avLst/>
            </a:prstGeom>
            <a:noFill/>
            <a:ln w="9525">
              <a:noFill/>
              <a:miter lim="800000"/>
              <a:headEnd/>
              <a:tailEnd/>
            </a:ln>
          </p:spPr>
        </p:pic>
        <p:pic>
          <p:nvPicPr>
            <p:cNvPr id="15" name="Picture 14"/>
            <p:cNvPicPr/>
            <p:nvPr/>
          </p:nvPicPr>
          <p:blipFill>
            <a:blip r:embed="rId8" cstate="print"/>
            <a:srcRect l="51442" t="10678" r="4808" b="3080"/>
            <a:stretch>
              <a:fillRect/>
            </a:stretch>
          </p:blipFill>
          <p:spPr bwMode="auto">
            <a:xfrm rot="837773">
              <a:off x="6980385" y="1174728"/>
              <a:ext cx="914400" cy="1295400"/>
            </a:xfrm>
            <a:prstGeom prst="rect">
              <a:avLst/>
            </a:prstGeom>
            <a:noFill/>
            <a:ln w="9525">
              <a:noFill/>
              <a:miter lim="800000"/>
              <a:headEnd/>
              <a:tailEnd/>
            </a:ln>
          </p:spPr>
        </p:pic>
        <p:pic>
          <p:nvPicPr>
            <p:cNvPr id="16" name="Picture 15"/>
            <p:cNvPicPr/>
            <p:nvPr/>
          </p:nvPicPr>
          <p:blipFill>
            <a:blip r:embed="rId9" cstate="print"/>
            <a:srcRect l="51442" t="8418" r="4968" b="4517"/>
            <a:stretch>
              <a:fillRect/>
            </a:stretch>
          </p:blipFill>
          <p:spPr bwMode="auto">
            <a:xfrm rot="1259275">
              <a:off x="7546593" y="1536832"/>
              <a:ext cx="865091" cy="1320136"/>
            </a:xfrm>
            <a:prstGeom prst="rect">
              <a:avLst/>
            </a:prstGeom>
            <a:noFill/>
            <a:ln w="9525">
              <a:noFill/>
              <a:miter lim="800000"/>
              <a:headEnd/>
              <a:tailEnd/>
            </a:ln>
          </p:spPr>
        </p:pic>
      </p:grpSp>
    </p:spTree>
    <p:custDataLst>
      <p:tags r:id="rId1"/>
    </p:custDataLst>
  </p:cSld>
  <p:clrMapOvr>
    <a:masterClrMapping/>
  </p:clrMapOvr>
  <p:transition spd="med">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lIns="92075" tIns="46038" rIns="92075" bIns="46038" anchor="b">
            <a:normAutofit/>
          </a:bodyPr>
          <a:lstStyle/>
          <a:p>
            <a:pPr>
              <a:defRPr/>
            </a:pPr>
            <a:r>
              <a:rPr lang="en-US" dirty="0" smtClean="0"/>
              <a:t>Module Components</a:t>
            </a:r>
          </a:p>
        </p:txBody>
      </p:sp>
      <p:sp>
        <p:nvSpPr>
          <p:cNvPr id="4" name="Slide Number Placeholder 3"/>
          <p:cNvSpPr>
            <a:spLocks noGrp="1"/>
          </p:cNvSpPr>
          <p:nvPr>
            <p:ph type="sldNum" sz="quarter" idx="11"/>
          </p:nvPr>
        </p:nvSpPr>
        <p:spPr/>
        <p:txBody>
          <a:bodyPr/>
          <a:lstStyle/>
          <a:p>
            <a:fld id="{21E40966-1A1D-4479-B403-81FD516EAA39}" type="slidenum">
              <a:rPr lang="en-US" smtClean="0"/>
              <a:pPr/>
              <a:t>7</a:t>
            </a:fld>
            <a:endParaRPr lang="en-US" dirty="0"/>
          </a:p>
        </p:txBody>
      </p:sp>
      <p:grpSp>
        <p:nvGrpSpPr>
          <p:cNvPr id="5" name="Group 4"/>
          <p:cNvGrpSpPr/>
          <p:nvPr/>
        </p:nvGrpSpPr>
        <p:grpSpPr>
          <a:xfrm>
            <a:off x="4724400" y="4191000"/>
            <a:ext cx="3147039" cy="1618545"/>
            <a:chOff x="4734210" y="1128187"/>
            <a:chExt cx="3796966" cy="1748600"/>
          </a:xfrm>
        </p:grpSpPr>
        <p:pic>
          <p:nvPicPr>
            <p:cNvPr id="6" name="Picture 5"/>
            <p:cNvPicPr/>
            <p:nvPr/>
          </p:nvPicPr>
          <p:blipFill>
            <a:blip r:embed="rId4" cstate="print"/>
            <a:srcRect l="51442" t="7392" r="2724" b="3080"/>
            <a:stretch>
              <a:fillRect/>
            </a:stretch>
          </p:blipFill>
          <p:spPr bwMode="auto">
            <a:xfrm rot="20630354">
              <a:off x="4734210" y="1320860"/>
              <a:ext cx="914400" cy="1295400"/>
            </a:xfrm>
            <a:prstGeom prst="rect">
              <a:avLst/>
            </a:prstGeom>
            <a:noFill/>
            <a:ln w="9525">
              <a:noFill/>
              <a:miter lim="800000"/>
              <a:headEnd/>
              <a:tailEnd/>
            </a:ln>
          </p:spPr>
        </p:pic>
        <p:pic>
          <p:nvPicPr>
            <p:cNvPr id="7" name="Picture 6"/>
            <p:cNvPicPr/>
            <p:nvPr/>
          </p:nvPicPr>
          <p:blipFill>
            <a:blip r:embed="rId5" cstate="print"/>
            <a:srcRect l="51923" t="4723" r="2885" b="4312"/>
            <a:stretch>
              <a:fillRect/>
            </a:stretch>
          </p:blipFill>
          <p:spPr bwMode="auto">
            <a:xfrm rot="20983994">
              <a:off x="5282930" y="1367127"/>
              <a:ext cx="914400" cy="1219200"/>
            </a:xfrm>
            <a:prstGeom prst="rect">
              <a:avLst/>
            </a:prstGeom>
            <a:noFill/>
            <a:ln w="9525">
              <a:noFill/>
              <a:miter lim="800000"/>
              <a:headEnd/>
              <a:tailEnd/>
            </a:ln>
          </p:spPr>
        </p:pic>
        <p:pic>
          <p:nvPicPr>
            <p:cNvPr id="8" name="Picture 7"/>
            <p:cNvPicPr/>
            <p:nvPr/>
          </p:nvPicPr>
          <p:blipFill>
            <a:blip r:embed="rId6" cstate="print"/>
            <a:srcRect l="51923" t="6365" r="3045" b="4517"/>
            <a:stretch>
              <a:fillRect/>
            </a:stretch>
          </p:blipFill>
          <p:spPr bwMode="auto">
            <a:xfrm>
              <a:off x="5883399" y="1128187"/>
              <a:ext cx="898401" cy="1234013"/>
            </a:xfrm>
            <a:prstGeom prst="rect">
              <a:avLst/>
            </a:prstGeom>
            <a:noFill/>
            <a:ln w="9525">
              <a:noFill/>
              <a:miter lim="800000"/>
              <a:headEnd/>
              <a:tailEnd/>
            </a:ln>
          </p:spPr>
        </p:pic>
        <p:pic>
          <p:nvPicPr>
            <p:cNvPr id="9" name="Picture 8"/>
            <p:cNvPicPr/>
            <p:nvPr/>
          </p:nvPicPr>
          <p:blipFill>
            <a:blip r:embed="rId7" cstate="print"/>
            <a:srcRect l="51442" t="12629" r="8605" b="3593"/>
            <a:stretch>
              <a:fillRect/>
            </a:stretch>
          </p:blipFill>
          <p:spPr bwMode="auto">
            <a:xfrm rot="440842">
              <a:off x="6482878" y="1399427"/>
              <a:ext cx="917873" cy="1210641"/>
            </a:xfrm>
            <a:prstGeom prst="rect">
              <a:avLst/>
            </a:prstGeom>
            <a:noFill/>
            <a:ln w="9525">
              <a:noFill/>
              <a:miter lim="800000"/>
              <a:headEnd/>
              <a:tailEnd/>
            </a:ln>
          </p:spPr>
        </p:pic>
        <p:pic>
          <p:nvPicPr>
            <p:cNvPr id="10" name="Picture 9"/>
            <p:cNvPicPr/>
            <p:nvPr/>
          </p:nvPicPr>
          <p:blipFill>
            <a:blip r:embed="rId8" cstate="print"/>
            <a:srcRect l="51442" t="10678" r="4808" b="3080"/>
            <a:stretch>
              <a:fillRect/>
            </a:stretch>
          </p:blipFill>
          <p:spPr bwMode="auto">
            <a:xfrm rot="837773">
              <a:off x="6979248" y="1183021"/>
              <a:ext cx="991173" cy="1295399"/>
            </a:xfrm>
            <a:prstGeom prst="rect">
              <a:avLst/>
            </a:prstGeom>
            <a:noFill/>
            <a:ln w="9525">
              <a:noFill/>
              <a:miter lim="800000"/>
              <a:headEnd/>
              <a:tailEnd/>
            </a:ln>
          </p:spPr>
        </p:pic>
        <p:pic>
          <p:nvPicPr>
            <p:cNvPr id="11" name="Picture 10"/>
            <p:cNvPicPr/>
            <p:nvPr/>
          </p:nvPicPr>
          <p:blipFill>
            <a:blip r:embed="rId9" cstate="print"/>
            <a:srcRect l="51442" t="8418" r="4968" b="4517"/>
            <a:stretch>
              <a:fillRect/>
            </a:stretch>
          </p:blipFill>
          <p:spPr bwMode="auto">
            <a:xfrm rot="1259275">
              <a:off x="7542493" y="1556651"/>
              <a:ext cx="988683" cy="1320136"/>
            </a:xfrm>
            <a:prstGeom prst="rect">
              <a:avLst/>
            </a:prstGeom>
            <a:noFill/>
            <a:ln w="9525">
              <a:noFill/>
              <a:miter lim="800000"/>
              <a:headEnd/>
              <a:tailEnd/>
            </a:ln>
          </p:spPr>
        </p:pic>
      </p:grpSp>
      <p:sp>
        <p:nvSpPr>
          <p:cNvPr id="12" name="Content Placeholder 11"/>
          <p:cNvSpPr>
            <a:spLocks noGrp="1"/>
          </p:cNvSpPr>
          <p:nvPr>
            <p:ph idx="1"/>
          </p:nvPr>
        </p:nvSpPr>
        <p:spPr>
          <a:xfrm>
            <a:off x="381000" y="1524000"/>
            <a:ext cx="3657600" cy="914400"/>
          </a:xfrm>
        </p:spPr>
        <p:txBody>
          <a:bodyPr>
            <a:noAutofit/>
          </a:bodyPr>
          <a:lstStyle/>
          <a:p>
            <a:pPr marL="0" algn="ctr">
              <a:buNone/>
            </a:pPr>
            <a:r>
              <a:rPr lang="en-US" sz="2800" dirty="0" smtClean="0"/>
              <a:t>Online </a:t>
            </a:r>
            <a:br>
              <a:rPr lang="en-US" sz="2800" dirty="0" smtClean="0"/>
            </a:br>
            <a:r>
              <a:rPr lang="en-US" sz="2800" dirty="0" smtClean="0"/>
              <a:t>instructional resources</a:t>
            </a:r>
          </a:p>
        </p:txBody>
      </p:sp>
      <p:pic>
        <p:nvPicPr>
          <p:cNvPr id="14" name="Picture 13"/>
          <p:cNvPicPr/>
          <p:nvPr/>
        </p:nvPicPr>
        <p:blipFill>
          <a:blip r:embed="rId10" cstate="print"/>
          <a:srcRect l="32425" t="24362" r="38515" b="36799"/>
          <a:stretch>
            <a:fillRect/>
          </a:stretch>
        </p:blipFill>
        <p:spPr bwMode="auto">
          <a:xfrm>
            <a:off x="609600" y="2438400"/>
            <a:ext cx="3048000" cy="3124200"/>
          </a:xfrm>
          <a:prstGeom prst="rect">
            <a:avLst/>
          </a:prstGeom>
          <a:ln w="38100" cap="sq">
            <a:solidFill>
              <a:srgbClr val="000000"/>
            </a:solidFill>
            <a:prstDash val="solid"/>
            <a:miter lim="800000"/>
          </a:ln>
          <a:effectLst>
            <a:outerShdw blurRad="50800" dist="38100" dir="2700000" sx="102000" sy="102000" algn="tl" rotWithShape="0">
              <a:srgbClr val="000000">
                <a:alpha val="43000"/>
              </a:srgbClr>
            </a:outerShdw>
          </a:effectLst>
        </p:spPr>
      </p:pic>
      <p:sp>
        <p:nvSpPr>
          <p:cNvPr id="16" name="Content Placeholder 11"/>
          <p:cNvSpPr txBox="1">
            <a:spLocks/>
          </p:cNvSpPr>
          <p:nvPr/>
        </p:nvSpPr>
        <p:spPr>
          <a:xfrm>
            <a:off x="4495800" y="3657600"/>
            <a:ext cx="3657600" cy="609600"/>
          </a:xfrm>
          <a:prstGeom prst="rect">
            <a:avLst/>
          </a:prstGeom>
        </p:spPr>
        <p:txBody>
          <a:bodyPr vert="horz" lIns="91440" tIns="45720" rIns="91440" bIns="45720" rtlCol="0">
            <a:normAutofit/>
          </a:bodyPr>
          <a:lstStyle/>
          <a:p>
            <a:pPr marR="0" lvl="0" indent="-342900" algn="ctr" defTabSz="914400" rtl="0" eaLnBrk="1" fontAlgn="auto" latinLnBrk="0" hangingPunct="1">
              <a:lnSpc>
                <a:spcPct val="100000"/>
              </a:lnSpc>
              <a:spcBef>
                <a:spcPct val="20000"/>
              </a:spcBef>
              <a:spcAft>
                <a:spcPts val="0"/>
              </a:spcAft>
              <a:buClr>
                <a:srgbClr val="E6AF00"/>
              </a:buClr>
              <a:buSzPct val="120000"/>
              <a:buFont typeface="Arial" pitchFamily="34" charset="0"/>
              <a:buNone/>
              <a:tabLst/>
              <a:defRPr/>
            </a:pPr>
            <a:r>
              <a:rPr kumimoji="0" lang="en-US" sz="2800" b="0" i="0" u="none" strike="noStrike" kern="1200" cap="none" spc="0" normalizeH="0" baseline="0" noProof="0" dirty="0" smtClean="0">
                <a:ln>
                  <a:noFill/>
                </a:ln>
                <a:solidFill>
                  <a:schemeClr val="bg1">
                    <a:lumMod val="85000"/>
                  </a:schemeClr>
                </a:solidFill>
                <a:effectLst/>
                <a:uLnTx/>
                <a:uFillTx/>
                <a:latin typeface="+mn-lt"/>
                <a:ea typeface="+mn-ea"/>
                <a:cs typeface="+mn-cs"/>
              </a:rPr>
              <a:t>Student Guide booklets</a:t>
            </a:r>
          </a:p>
        </p:txBody>
      </p:sp>
      <p:sp>
        <p:nvSpPr>
          <p:cNvPr id="17" name="Content Placeholder 11"/>
          <p:cNvSpPr txBox="1">
            <a:spLocks/>
          </p:cNvSpPr>
          <p:nvPr/>
        </p:nvSpPr>
        <p:spPr>
          <a:xfrm>
            <a:off x="5943600" y="1828800"/>
            <a:ext cx="1371600" cy="1447800"/>
          </a:xfrm>
          <a:prstGeom prst="rect">
            <a:avLst/>
          </a:prstGeom>
        </p:spPr>
        <p:txBody>
          <a:bodyPr vert="horz" lIns="91440" tIns="45720" rIns="91440" bIns="45720" rtlCol="0">
            <a:noAutofit/>
          </a:bodyPr>
          <a:lstStyle/>
          <a:p>
            <a:pPr marR="0" lvl="0" algn="r" defTabSz="914400" rtl="0" eaLnBrk="1" fontAlgn="auto" latinLnBrk="0" hangingPunct="1">
              <a:lnSpc>
                <a:spcPct val="100000"/>
              </a:lnSpc>
              <a:spcAft>
                <a:spcPts val="0"/>
              </a:spcAft>
              <a:buClr>
                <a:srgbClr val="E6AF00"/>
              </a:buClr>
              <a:buSzPct val="120000"/>
              <a:buFont typeface="Arial" pitchFamily="34" charset="0"/>
              <a:buNone/>
              <a:tabLst/>
              <a:defRPr/>
            </a:pPr>
            <a:r>
              <a:rPr kumimoji="0" lang="en-US" sz="2800" b="0" i="0" u="none" strike="noStrike" kern="1200" cap="none" spc="0" normalizeH="0" baseline="0" noProof="0" dirty="0" smtClean="0">
                <a:ln>
                  <a:noFill/>
                </a:ln>
                <a:solidFill>
                  <a:schemeClr val="bg1">
                    <a:lumMod val="85000"/>
                  </a:schemeClr>
                </a:solidFill>
                <a:effectLst/>
                <a:uLnTx/>
                <a:uFillTx/>
                <a:latin typeface="+mn-lt"/>
                <a:ea typeface="+mn-ea"/>
                <a:cs typeface="+mn-cs"/>
              </a:rPr>
              <a:t>Teacher</a:t>
            </a:r>
            <a:br>
              <a:rPr kumimoji="0" lang="en-US" sz="2800" b="0" i="0" u="none" strike="noStrike" kern="1200" cap="none" spc="0" normalizeH="0" baseline="0" noProof="0" dirty="0" smtClean="0">
                <a:ln>
                  <a:noFill/>
                </a:ln>
                <a:solidFill>
                  <a:schemeClr val="bg1">
                    <a:lumMod val="85000"/>
                  </a:schemeClr>
                </a:solidFill>
                <a:effectLst/>
                <a:uLnTx/>
                <a:uFillTx/>
                <a:latin typeface="+mn-lt"/>
                <a:ea typeface="+mn-ea"/>
                <a:cs typeface="+mn-cs"/>
              </a:rPr>
            </a:br>
            <a:r>
              <a:rPr kumimoji="0" lang="en-US" sz="2800" b="0" i="0" u="none" strike="noStrike" kern="1200" cap="none" spc="0" normalizeH="0" baseline="0" noProof="0" dirty="0" smtClean="0">
                <a:ln>
                  <a:noFill/>
                </a:ln>
                <a:solidFill>
                  <a:schemeClr val="bg1">
                    <a:lumMod val="85000"/>
                  </a:schemeClr>
                </a:solidFill>
                <a:effectLst/>
                <a:uLnTx/>
                <a:uFillTx/>
                <a:latin typeface="+mn-lt"/>
                <a:ea typeface="+mn-ea"/>
                <a:cs typeface="+mn-cs"/>
              </a:rPr>
              <a:t>lesson</a:t>
            </a:r>
            <a:br>
              <a:rPr kumimoji="0" lang="en-US" sz="2800" b="0" i="0" u="none" strike="noStrike" kern="1200" cap="none" spc="0" normalizeH="0" baseline="0" noProof="0" dirty="0" smtClean="0">
                <a:ln>
                  <a:noFill/>
                </a:ln>
                <a:solidFill>
                  <a:schemeClr val="bg1">
                    <a:lumMod val="85000"/>
                  </a:schemeClr>
                </a:solidFill>
                <a:effectLst/>
                <a:uLnTx/>
                <a:uFillTx/>
                <a:latin typeface="+mn-lt"/>
                <a:ea typeface="+mn-ea"/>
                <a:cs typeface="+mn-cs"/>
              </a:rPr>
            </a:br>
            <a:r>
              <a:rPr kumimoji="0" lang="en-US" sz="2800" b="0" i="0" u="none" strike="noStrike" kern="1200" cap="none" spc="0" normalizeH="0" baseline="0" noProof="0" dirty="0" smtClean="0">
                <a:ln>
                  <a:noFill/>
                </a:ln>
                <a:solidFill>
                  <a:schemeClr val="bg1">
                    <a:lumMod val="85000"/>
                  </a:schemeClr>
                </a:solidFill>
                <a:effectLst/>
                <a:uLnTx/>
                <a:uFillTx/>
                <a:latin typeface="+mn-lt"/>
                <a:ea typeface="+mn-ea"/>
                <a:cs typeface="+mn-cs"/>
              </a:rPr>
              <a:t>plans</a:t>
            </a:r>
            <a:endParaRPr kumimoji="0" lang="en-US" sz="2800" b="0" i="0" u="none" strike="noStrike" kern="1200" cap="none" spc="0" normalizeH="0" baseline="0" noProof="0" dirty="0">
              <a:ln>
                <a:noFill/>
              </a:ln>
              <a:solidFill>
                <a:schemeClr val="bg1">
                  <a:lumMod val="85000"/>
                </a:schemeClr>
              </a:solidFill>
              <a:effectLst/>
              <a:uLnTx/>
              <a:uFillTx/>
              <a:latin typeface="+mn-lt"/>
              <a:ea typeface="+mn-ea"/>
              <a:cs typeface="+mn-cs"/>
            </a:endParaRPr>
          </a:p>
        </p:txBody>
      </p:sp>
      <p:pic>
        <p:nvPicPr>
          <p:cNvPr id="18" name="Picture 17"/>
          <p:cNvPicPr/>
          <p:nvPr/>
        </p:nvPicPr>
        <p:blipFill>
          <a:blip r:embed="rId11" cstate="print"/>
          <a:srcRect l="23878" t="7851" r="22115" b="1033"/>
          <a:stretch>
            <a:fillRect/>
          </a:stretch>
        </p:blipFill>
        <p:spPr bwMode="auto">
          <a:xfrm>
            <a:off x="7467600" y="1828800"/>
            <a:ext cx="1066800" cy="1408794"/>
          </a:xfrm>
          <a:prstGeom prst="rect">
            <a:avLst/>
          </a:prstGeom>
          <a:ln>
            <a:noFill/>
          </a:ln>
          <a:effectLst>
            <a:outerShdw blurRad="190500" algn="tl" rotWithShape="0">
              <a:srgbClr val="000000">
                <a:alpha val="70000"/>
              </a:srgbClr>
            </a:outerShdw>
          </a:effectLst>
        </p:spPr>
      </p:pic>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90"/>
                                          </p:val>
                                        </p:tav>
                                        <p:tav tm="100000">
                                          <p:val>
                                            <p:fltVal val="0"/>
                                          </p:val>
                                        </p:tav>
                                      </p:tavLst>
                                    </p:anim>
                                    <p:animEffect transition="in" filter="fade">
                                      <p:cBhvr>
                                        <p:cTn id="10" dur="500"/>
                                        <p:tgtEl>
                                          <p:spTgt spid="1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p:cTn id="1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2">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12">
                                            <p:txEl>
                                              <p:pRg st="0" end="0"/>
                                            </p:txEl>
                                          </p:spTgt>
                                        </p:tgtEl>
                                        <p:attrNameLst>
                                          <p:attrName>style.rotation</p:attrName>
                                        </p:attrNameLst>
                                      </p:cBhvr>
                                      <p:tavLst>
                                        <p:tav tm="0">
                                          <p:val>
                                            <p:fltVal val="90"/>
                                          </p:val>
                                        </p:tav>
                                        <p:tav tm="100000">
                                          <p:val>
                                            <p:fltVal val="0"/>
                                          </p:val>
                                        </p:tav>
                                      </p:tavLst>
                                    </p:anim>
                                    <p:animEffect transition="in" filter="fade">
                                      <p:cBhvr>
                                        <p:cTn id="16" dur="500"/>
                                        <p:tgtEl>
                                          <p:spTgt spid="12">
                                            <p:txEl>
                                              <p:pRg st="0" end="0"/>
                                            </p:txEl>
                                          </p:spTgt>
                                        </p:tgtEl>
                                      </p:cBhvr>
                                    </p:animEffect>
                                  </p:childTnLst>
                                </p:cTn>
                              </p:par>
                            </p:childTnLst>
                          </p:cTn>
                        </p:par>
                        <p:par>
                          <p:cTn id="17" fill="hold">
                            <p:stCondLst>
                              <p:cond delay="500"/>
                            </p:stCondLst>
                            <p:childTnLst>
                              <p:par>
                                <p:cTn id="18" presetID="31" presetClass="entr" presetSubtype="0" fill="hold" grpId="0" nodeType="afterEffect">
                                  <p:stCondLst>
                                    <p:cond delay="100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 calcmode="lin" valueType="num">
                                      <p:cBhvr>
                                        <p:cTn id="22" dur="500" fill="hold"/>
                                        <p:tgtEl>
                                          <p:spTgt spid="17"/>
                                        </p:tgtEl>
                                        <p:attrNameLst>
                                          <p:attrName>style.rotation</p:attrName>
                                        </p:attrNameLst>
                                      </p:cBhvr>
                                      <p:tavLst>
                                        <p:tav tm="0">
                                          <p:val>
                                            <p:fltVal val="90"/>
                                          </p:val>
                                        </p:tav>
                                        <p:tav tm="100000">
                                          <p:val>
                                            <p:fltVal val="0"/>
                                          </p:val>
                                        </p:tav>
                                      </p:tavLst>
                                    </p:anim>
                                    <p:animEffect transition="in" filter="fade">
                                      <p:cBhvr>
                                        <p:cTn id="23" dur="500"/>
                                        <p:tgtEl>
                                          <p:spTgt spid="17"/>
                                        </p:tgtEl>
                                      </p:cBhvr>
                                    </p:animEffect>
                                  </p:childTnLst>
                                </p:cTn>
                              </p:par>
                              <p:par>
                                <p:cTn id="24" presetID="31" presetClass="entr" presetSubtype="0" fill="hold" nodeType="withEffect">
                                  <p:stCondLst>
                                    <p:cond delay="10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style.rotation</p:attrName>
                                        </p:attrNameLst>
                                      </p:cBhvr>
                                      <p:tavLst>
                                        <p:tav tm="0">
                                          <p:val>
                                            <p:fltVal val="90"/>
                                          </p:val>
                                        </p:tav>
                                        <p:tav tm="100000">
                                          <p:val>
                                            <p:fltVal val="0"/>
                                          </p:val>
                                        </p:tav>
                                      </p:tavLst>
                                    </p:anim>
                                    <p:animEffect transition="in" filter="fade">
                                      <p:cBhvr>
                                        <p:cTn id="29" dur="500"/>
                                        <p:tgtEl>
                                          <p:spTgt spid="18"/>
                                        </p:tgtEl>
                                      </p:cBhvr>
                                    </p:animEffect>
                                  </p:childTnLst>
                                </p:cTn>
                              </p:par>
                            </p:childTnLst>
                          </p:cTn>
                        </p:par>
                        <p:par>
                          <p:cTn id="30" fill="hold">
                            <p:stCondLst>
                              <p:cond delay="2000"/>
                            </p:stCondLst>
                            <p:childTnLst>
                              <p:par>
                                <p:cTn id="31" presetID="31" presetClass="entr" presetSubtype="0" fill="hold" grpId="1" nodeType="afterEffect">
                                  <p:stCondLst>
                                    <p:cond delay="100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 calcmode="lin" valueType="num">
                                      <p:cBhvr>
                                        <p:cTn id="35" dur="500" fill="hold"/>
                                        <p:tgtEl>
                                          <p:spTgt spid="16"/>
                                        </p:tgtEl>
                                        <p:attrNameLst>
                                          <p:attrName>style.rotation</p:attrName>
                                        </p:attrNameLst>
                                      </p:cBhvr>
                                      <p:tavLst>
                                        <p:tav tm="0">
                                          <p:val>
                                            <p:fltVal val="90"/>
                                          </p:val>
                                        </p:tav>
                                        <p:tav tm="100000">
                                          <p:val>
                                            <p:fltVal val="0"/>
                                          </p:val>
                                        </p:tav>
                                      </p:tavLst>
                                    </p:anim>
                                    <p:animEffect transition="in" filter="fade">
                                      <p:cBhvr>
                                        <p:cTn id="36" dur="500"/>
                                        <p:tgtEl>
                                          <p:spTgt spid="16"/>
                                        </p:tgtEl>
                                      </p:cBhvr>
                                    </p:animEffect>
                                  </p:childTnLst>
                                </p:cTn>
                              </p:par>
                              <p:par>
                                <p:cTn id="37" presetID="31" presetClass="entr" presetSubtype="0" fill="hold" nodeType="withEffect">
                                  <p:stCondLst>
                                    <p:cond delay="100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 calcmode="lin" valueType="num">
                                      <p:cBhvr>
                                        <p:cTn id="41" dur="500" fill="hold"/>
                                        <p:tgtEl>
                                          <p:spTgt spid="5"/>
                                        </p:tgtEl>
                                        <p:attrNameLst>
                                          <p:attrName>style.rotation</p:attrName>
                                        </p:attrNameLst>
                                      </p:cBhvr>
                                      <p:tavLst>
                                        <p:tav tm="0">
                                          <p:val>
                                            <p:fltVal val="90"/>
                                          </p:val>
                                        </p:tav>
                                        <p:tav tm="100000">
                                          <p:val>
                                            <p:fltVal val="0"/>
                                          </p:val>
                                        </p:tav>
                                      </p:tavLst>
                                    </p:anim>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6" grpId="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Instructor Materials</a:t>
            </a:r>
            <a:endParaRPr lang="en-US" dirty="0"/>
          </a:p>
        </p:txBody>
      </p:sp>
      <p:sp>
        <p:nvSpPr>
          <p:cNvPr id="10" name="Content Placeholder 9"/>
          <p:cNvSpPr>
            <a:spLocks noGrp="1"/>
          </p:cNvSpPr>
          <p:nvPr>
            <p:ph sz="quarter" idx="4"/>
          </p:nvPr>
        </p:nvSpPr>
        <p:spPr>
          <a:xfrm>
            <a:off x="685800" y="1600200"/>
            <a:ext cx="7239000" cy="4572000"/>
          </a:xfrm>
        </p:spPr>
        <p:txBody>
          <a:bodyPr>
            <a:noAutofit/>
          </a:bodyPr>
          <a:lstStyle/>
          <a:p>
            <a:pPr>
              <a:buClr>
                <a:srgbClr val="E6AF00"/>
              </a:buClr>
            </a:pPr>
            <a:r>
              <a:rPr lang="en-US" sz="2800" dirty="0" smtClean="0"/>
              <a:t>Online resources, www.hsfpp.org</a:t>
            </a:r>
          </a:p>
          <a:p>
            <a:pPr lvl="1">
              <a:spcBef>
                <a:spcPts val="1200"/>
              </a:spcBef>
              <a:buClr>
                <a:schemeClr val="accent1"/>
              </a:buClr>
              <a:buFont typeface="Wingdings" pitchFamily="2" charset="2"/>
              <a:buChar char="§"/>
            </a:pPr>
            <a:r>
              <a:rPr lang="en-US" sz="2200" dirty="0" smtClean="0"/>
              <a:t>Continually growing collection of lessons and resources</a:t>
            </a:r>
          </a:p>
          <a:p>
            <a:pPr lvl="1">
              <a:spcBef>
                <a:spcPts val="1200"/>
              </a:spcBef>
              <a:buClr>
                <a:schemeClr val="accent1"/>
              </a:buClr>
              <a:buFont typeface="Wingdings" pitchFamily="2" charset="2"/>
              <a:buChar char="§"/>
            </a:pPr>
            <a:r>
              <a:rPr lang="en-US" sz="2200" dirty="0" smtClean="0"/>
              <a:t>Online calculators</a:t>
            </a:r>
          </a:p>
          <a:p>
            <a:pPr lvl="1">
              <a:spcBef>
                <a:spcPts val="1200"/>
              </a:spcBef>
              <a:buClr>
                <a:schemeClr val="accent1"/>
              </a:buClr>
              <a:buFont typeface="Wingdings" pitchFamily="2" charset="2"/>
              <a:buChar char="§"/>
            </a:pPr>
            <a:r>
              <a:rPr lang="en-US" sz="2200" dirty="0" smtClean="0"/>
              <a:t>Teacher Forum and Facebook to share ideas</a:t>
            </a:r>
          </a:p>
          <a:p>
            <a:pPr>
              <a:spcBef>
                <a:spcPts val="2400"/>
              </a:spcBef>
              <a:buClr>
                <a:srgbClr val="E6AF00"/>
              </a:buClr>
            </a:pPr>
            <a:r>
              <a:rPr lang="en-US" sz="2800" dirty="0" smtClean="0"/>
              <a:t>Instructor Packet, option to order</a:t>
            </a:r>
          </a:p>
          <a:p>
            <a:pPr lvl="1">
              <a:spcBef>
                <a:spcPts val="1200"/>
              </a:spcBef>
              <a:buClr>
                <a:schemeClr val="accent1"/>
              </a:buClr>
              <a:buFont typeface="Wingdings" pitchFamily="2" charset="2"/>
              <a:buChar char="§"/>
            </a:pPr>
            <a:r>
              <a:rPr lang="en-US" sz="2200" dirty="0" smtClean="0"/>
              <a:t>Five fundamental lesson plans per Guide</a:t>
            </a:r>
          </a:p>
          <a:p>
            <a:pPr lvl="1">
              <a:spcBef>
                <a:spcPts val="1200"/>
              </a:spcBef>
              <a:buClr>
                <a:schemeClr val="accent1"/>
              </a:buClr>
              <a:buFont typeface="Wingdings" pitchFamily="2" charset="2"/>
              <a:buChar char="§"/>
            </a:pPr>
            <a:r>
              <a:rPr lang="en-US" sz="2200" dirty="0" smtClean="0"/>
              <a:t>Complete set of six Student Guides</a:t>
            </a:r>
          </a:p>
          <a:p>
            <a:pPr lvl="1">
              <a:spcBef>
                <a:spcPts val="1200"/>
              </a:spcBef>
              <a:buClr>
                <a:schemeClr val="accent1"/>
              </a:buClr>
              <a:buFont typeface="Wingdings" pitchFamily="2" charset="2"/>
              <a:buChar char="§"/>
            </a:pPr>
            <a:r>
              <a:rPr lang="en-US" sz="2200" dirty="0" smtClean="0"/>
              <a:t>Learning material masters and templates</a:t>
            </a:r>
          </a:p>
          <a:p>
            <a:pPr>
              <a:spcBef>
                <a:spcPts val="1200"/>
              </a:spcBef>
              <a:buFont typeface="Wingdings" pitchFamily="2" charset="2"/>
              <a:buChar char="§"/>
            </a:pPr>
            <a:endParaRPr lang="en-US" dirty="0" smtClean="0">
              <a:solidFill>
                <a:schemeClr val="bg1">
                  <a:lumMod val="95000"/>
                </a:schemeClr>
              </a:solidFill>
            </a:endParaRPr>
          </a:p>
          <a:p>
            <a:pPr lvl="1">
              <a:spcBef>
                <a:spcPts val="1200"/>
              </a:spcBef>
              <a:buClr>
                <a:schemeClr val="accent1"/>
              </a:buClr>
              <a:buFont typeface="Wingdings" pitchFamily="2" charset="2"/>
              <a:buChar char="§"/>
            </a:pPr>
            <a:endParaRPr lang="en-US" sz="1800" dirty="0" smtClean="0">
              <a:solidFill>
                <a:schemeClr val="bg1">
                  <a:lumMod val="95000"/>
                </a:schemeClr>
              </a:solidFill>
            </a:endParaRPr>
          </a:p>
          <a:p>
            <a:pPr lvl="1">
              <a:spcBef>
                <a:spcPts val="1200"/>
              </a:spcBef>
              <a:buClr>
                <a:schemeClr val="accent1"/>
              </a:buClr>
              <a:buFont typeface="Wingdings" pitchFamily="2" charset="2"/>
              <a:buChar char="§"/>
            </a:pPr>
            <a:endParaRPr lang="en-US" sz="1800" dirty="0" smtClean="0">
              <a:solidFill>
                <a:schemeClr val="bg1">
                  <a:lumMod val="95000"/>
                </a:schemeClr>
              </a:solidFill>
            </a:endParaRPr>
          </a:p>
        </p:txBody>
      </p:sp>
      <p:sp>
        <p:nvSpPr>
          <p:cNvPr id="4" name="Slide Number Placeholder 3"/>
          <p:cNvSpPr>
            <a:spLocks noGrp="1"/>
          </p:cNvSpPr>
          <p:nvPr>
            <p:ph type="sldNum" sz="quarter" idx="11"/>
          </p:nvPr>
        </p:nvSpPr>
        <p:spPr>
          <a:xfrm>
            <a:off x="3429000" y="6324600"/>
            <a:ext cx="2133600" cy="365125"/>
          </a:xfrm>
        </p:spPr>
        <p:txBody>
          <a:bodyPr/>
          <a:lstStyle/>
          <a:p>
            <a:fld id="{21E40966-1A1D-4479-B403-81FD516EAA39}" type="slidenum">
              <a:rPr lang="en-US" smtClean="0"/>
              <a:pPr/>
              <a:t>8</a:t>
            </a:fld>
            <a:endParaRPr lang="en-US" dirty="0"/>
          </a:p>
        </p:txBody>
      </p:sp>
      <p:pic>
        <p:nvPicPr>
          <p:cNvPr id="11" name="Picture 10"/>
          <p:cNvPicPr/>
          <p:nvPr/>
        </p:nvPicPr>
        <p:blipFill>
          <a:blip r:embed="rId4" cstate="print"/>
          <a:srcRect l="23774" t="8551" r="21924" b="1188"/>
          <a:stretch>
            <a:fillRect/>
          </a:stretch>
        </p:blipFill>
        <p:spPr bwMode="auto">
          <a:xfrm rot="919338">
            <a:off x="6749975" y="3604411"/>
            <a:ext cx="1635125" cy="2286000"/>
          </a:xfrm>
          <a:prstGeom prst="rect">
            <a:avLst/>
          </a:prstGeom>
          <a:ln>
            <a:noFill/>
          </a:ln>
          <a:effectLst>
            <a:outerShdw blurRad="190500" algn="tl" rotWithShape="0">
              <a:srgbClr val="000000">
                <a:alpha val="70000"/>
              </a:srgbClr>
            </a:outerShdw>
          </a:effectLst>
        </p:spPr>
      </p:pic>
    </p:spTree>
    <p:custDataLst>
      <p:tags r:id="rId1"/>
    </p:custDataLst>
  </p:cSld>
  <p:clrMapOvr>
    <a:masterClrMapping/>
  </p:clrMapOvr>
  <p:transition spd="med">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Website</a:t>
            </a:r>
            <a:endParaRPr lang="en-US" dirty="0"/>
          </a:p>
        </p:txBody>
      </p:sp>
      <p:sp>
        <p:nvSpPr>
          <p:cNvPr id="9" name="Text Placeholder 8"/>
          <p:cNvSpPr>
            <a:spLocks noGrp="1"/>
          </p:cNvSpPr>
          <p:nvPr>
            <p:ph type="body" sz="quarter" idx="3"/>
          </p:nvPr>
        </p:nvSpPr>
        <p:spPr>
          <a:xfrm>
            <a:off x="762000" y="1600200"/>
            <a:ext cx="4419600" cy="609600"/>
          </a:xfrm>
        </p:spPr>
        <p:txBody>
          <a:bodyPr>
            <a:noAutofit/>
          </a:bodyPr>
          <a:lstStyle/>
          <a:p>
            <a:r>
              <a:rPr lang="en-US" sz="3200" b="0" dirty="0" smtClean="0">
                <a:solidFill>
                  <a:srgbClr val="FFC000"/>
                </a:solidFill>
              </a:rPr>
              <a:t>What is New?</a:t>
            </a:r>
          </a:p>
        </p:txBody>
      </p:sp>
      <p:sp>
        <p:nvSpPr>
          <p:cNvPr id="10" name="Content Placeholder 9"/>
          <p:cNvSpPr>
            <a:spLocks noGrp="1"/>
          </p:cNvSpPr>
          <p:nvPr>
            <p:ph sz="quarter" idx="4"/>
          </p:nvPr>
        </p:nvSpPr>
        <p:spPr>
          <a:xfrm>
            <a:off x="762000" y="2209800"/>
            <a:ext cx="6705600" cy="4114800"/>
          </a:xfrm>
        </p:spPr>
        <p:txBody>
          <a:bodyPr>
            <a:noAutofit/>
          </a:bodyPr>
          <a:lstStyle/>
          <a:p>
            <a:pPr>
              <a:spcBef>
                <a:spcPts val="1200"/>
              </a:spcBef>
              <a:buNone/>
            </a:pPr>
            <a:r>
              <a:rPr lang="en-US" dirty="0" smtClean="0">
                <a:solidFill>
                  <a:schemeClr val="bg1">
                    <a:lumMod val="95000"/>
                  </a:schemeClr>
                </a:solidFill>
              </a:rPr>
              <a:t>New URL:  www.hsfpp.org</a:t>
            </a:r>
          </a:p>
          <a:p>
            <a:pPr lvl="1">
              <a:spcBef>
                <a:spcPts val="1200"/>
              </a:spcBef>
              <a:buClr>
                <a:schemeClr val="accent1"/>
              </a:buClr>
              <a:buFont typeface="Wingdings" pitchFamily="2" charset="2"/>
              <a:buChar char="§"/>
            </a:pPr>
            <a:r>
              <a:rPr lang="en-US" sz="1800" dirty="0" smtClean="0">
                <a:solidFill>
                  <a:schemeClr val="bg1">
                    <a:lumMod val="95000"/>
                  </a:schemeClr>
                </a:solidFill>
              </a:rPr>
              <a:t>Growing collection of lessons (MS, HS, transition)</a:t>
            </a:r>
          </a:p>
          <a:p>
            <a:pPr lvl="1">
              <a:spcBef>
                <a:spcPts val="1200"/>
              </a:spcBef>
              <a:buClr>
                <a:schemeClr val="accent1"/>
              </a:buClr>
              <a:buFont typeface="Wingdings" pitchFamily="2" charset="2"/>
              <a:buChar char="§"/>
            </a:pPr>
            <a:r>
              <a:rPr lang="en-US" sz="1800" dirty="0" smtClean="0">
                <a:solidFill>
                  <a:schemeClr val="bg1">
                    <a:lumMod val="95000"/>
                  </a:schemeClr>
                </a:solidFill>
              </a:rPr>
              <a:t>Student polls</a:t>
            </a:r>
          </a:p>
          <a:p>
            <a:pPr lvl="1">
              <a:spcBef>
                <a:spcPts val="1200"/>
              </a:spcBef>
              <a:buClr>
                <a:schemeClr val="accent1"/>
              </a:buClr>
              <a:buFont typeface="Wingdings" pitchFamily="2" charset="2"/>
              <a:buChar char="§"/>
            </a:pPr>
            <a:r>
              <a:rPr lang="en-US" sz="1800" dirty="0" smtClean="0">
                <a:solidFill>
                  <a:schemeClr val="bg1">
                    <a:lumMod val="95000"/>
                  </a:schemeClr>
                </a:solidFill>
              </a:rPr>
              <a:t>Student check quizzes</a:t>
            </a:r>
          </a:p>
          <a:p>
            <a:pPr lvl="1">
              <a:spcBef>
                <a:spcPts val="1200"/>
              </a:spcBef>
              <a:buClr>
                <a:schemeClr val="accent1"/>
              </a:buClr>
              <a:buFont typeface="Wingdings" pitchFamily="2" charset="2"/>
              <a:buChar char="§"/>
            </a:pPr>
            <a:r>
              <a:rPr lang="en-US" sz="1800" dirty="0" smtClean="0">
                <a:solidFill>
                  <a:schemeClr val="bg1">
                    <a:lumMod val="95000"/>
                  </a:schemeClr>
                </a:solidFill>
              </a:rPr>
              <a:t>Customizable course syllabus</a:t>
            </a:r>
          </a:p>
          <a:p>
            <a:pPr lvl="1">
              <a:spcBef>
                <a:spcPts val="1200"/>
              </a:spcBef>
              <a:buClr>
                <a:schemeClr val="accent1"/>
              </a:buClr>
              <a:buFont typeface="Wingdings" pitchFamily="2" charset="2"/>
              <a:buChar char="§"/>
            </a:pPr>
            <a:r>
              <a:rPr lang="en-US" sz="1800" dirty="0" smtClean="0">
                <a:solidFill>
                  <a:schemeClr val="bg1">
                    <a:lumMod val="95000"/>
                  </a:schemeClr>
                </a:solidFill>
              </a:rPr>
              <a:t>Links to calculators</a:t>
            </a:r>
          </a:p>
          <a:p>
            <a:pPr lvl="1">
              <a:spcBef>
                <a:spcPts val="1200"/>
              </a:spcBef>
              <a:buClr>
                <a:schemeClr val="accent1"/>
              </a:buClr>
              <a:buFont typeface="Wingdings" pitchFamily="2" charset="2"/>
              <a:buChar char="§"/>
            </a:pPr>
            <a:r>
              <a:rPr lang="en-US" sz="1800" dirty="0" smtClean="0">
                <a:solidFill>
                  <a:schemeClr val="bg1">
                    <a:lumMod val="95000"/>
                  </a:schemeClr>
                </a:solidFill>
              </a:rPr>
              <a:t>Instructor and Network forum</a:t>
            </a:r>
          </a:p>
          <a:p>
            <a:pPr lvl="1">
              <a:spcBef>
                <a:spcPts val="1200"/>
              </a:spcBef>
              <a:buClr>
                <a:schemeClr val="accent1"/>
              </a:buClr>
              <a:buFont typeface="Wingdings" pitchFamily="2" charset="2"/>
              <a:buChar char="§"/>
            </a:pPr>
            <a:r>
              <a:rPr lang="en-US" sz="1800" dirty="0" smtClean="0">
                <a:solidFill>
                  <a:schemeClr val="bg1">
                    <a:lumMod val="95000"/>
                  </a:schemeClr>
                </a:solidFill>
              </a:rPr>
              <a:t>Map widget to locate training events, state reps</a:t>
            </a:r>
          </a:p>
          <a:p>
            <a:pPr lvl="1">
              <a:spcBef>
                <a:spcPts val="1200"/>
              </a:spcBef>
              <a:buClr>
                <a:schemeClr val="accent1"/>
              </a:buClr>
              <a:buFont typeface="Wingdings" pitchFamily="2" charset="2"/>
              <a:buChar char="§"/>
            </a:pPr>
            <a:r>
              <a:rPr lang="en-US" sz="1800" dirty="0" smtClean="0">
                <a:solidFill>
                  <a:schemeClr val="bg1">
                    <a:lumMod val="95000"/>
                  </a:schemeClr>
                </a:solidFill>
              </a:rPr>
              <a:t>Videos &amp; online simulations – coming later in year</a:t>
            </a:r>
            <a:endParaRPr lang="en-US" sz="1200" dirty="0" smtClean="0">
              <a:solidFill>
                <a:schemeClr val="bg1">
                  <a:lumMod val="95000"/>
                </a:schemeClr>
              </a:solidFill>
            </a:endParaRPr>
          </a:p>
        </p:txBody>
      </p:sp>
      <p:sp>
        <p:nvSpPr>
          <p:cNvPr id="4" name="Slide Number Placeholder 3"/>
          <p:cNvSpPr>
            <a:spLocks noGrp="1"/>
          </p:cNvSpPr>
          <p:nvPr>
            <p:ph type="sldNum" sz="quarter" idx="11"/>
          </p:nvPr>
        </p:nvSpPr>
        <p:spPr>
          <a:xfrm>
            <a:off x="3429000" y="6324600"/>
            <a:ext cx="2133600" cy="365125"/>
          </a:xfrm>
        </p:spPr>
        <p:txBody>
          <a:bodyPr/>
          <a:lstStyle/>
          <a:p>
            <a:fld id="{21E40966-1A1D-4479-B403-81FD516EAA39}" type="slidenum">
              <a:rPr lang="en-US" smtClean="0"/>
              <a:pPr/>
              <a:t>9</a:t>
            </a:fld>
            <a:endParaRPr lang="en-US" dirty="0"/>
          </a:p>
        </p:txBody>
      </p:sp>
      <p:pic>
        <p:nvPicPr>
          <p:cNvPr id="8" name="Picture 7"/>
          <p:cNvPicPr/>
          <p:nvPr/>
        </p:nvPicPr>
        <p:blipFill>
          <a:blip r:embed="rId4" cstate="print"/>
          <a:srcRect l="20833" t="13758" r="16987" b="3901"/>
          <a:stretch>
            <a:fillRect/>
          </a:stretch>
        </p:blipFill>
        <p:spPr bwMode="auto">
          <a:xfrm>
            <a:off x="6400800" y="1143000"/>
            <a:ext cx="2362200" cy="21336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ustDataLst>
      <p:tags r:id="rId1"/>
    </p:custDataLst>
  </p:cSld>
  <p:clrMapOvr>
    <a:masterClrMapping/>
  </p:clrMapOvr>
  <p:transition spd="med">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Program Modules</a:t>
            </a:r>
            <a:endParaRPr lang="en-US" dirty="0"/>
          </a:p>
        </p:txBody>
      </p:sp>
      <p:sp>
        <p:nvSpPr>
          <p:cNvPr id="4" name="Slide Number Placeholder 3"/>
          <p:cNvSpPr>
            <a:spLocks noGrp="1"/>
          </p:cNvSpPr>
          <p:nvPr>
            <p:ph type="sldNum" sz="quarter" idx="11"/>
          </p:nvPr>
        </p:nvSpPr>
        <p:spPr/>
        <p:txBody>
          <a:bodyPr/>
          <a:lstStyle/>
          <a:p>
            <a:fld id="{21E40966-1A1D-4479-B403-81FD516EAA39}" type="slidenum">
              <a:rPr lang="en-US" smtClean="0"/>
              <a:pPr/>
              <a:t>10</a:t>
            </a:fld>
            <a:endParaRPr lang="en-US" dirty="0"/>
          </a:p>
        </p:txBody>
      </p:sp>
      <p:graphicFrame>
        <p:nvGraphicFramePr>
          <p:cNvPr id="5" name="Content Placeholder 4"/>
          <p:cNvGraphicFramePr>
            <a:graphicFrameLocks noGrp="1"/>
          </p:cNvGraphicFramePr>
          <p:nvPr>
            <p:ph idx="4294967295"/>
          </p:nvPr>
        </p:nvGraphicFramePr>
        <p:xfrm>
          <a:off x="914400" y="1905000"/>
          <a:ext cx="7239000" cy="3825241"/>
        </p:xfrm>
        <a:graphic>
          <a:graphicData uri="http://schemas.openxmlformats.org/drawingml/2006/table">
            <a:tbl>
              <a:tblPr firstRow="1" bandRow="1">
                <a:tableStyleId>{68D230F3-CF80-4859-8CE7-A43EE81993B5}</a:tableStyleId>
              </a:tblPr>
              <a:tblGrid>
                <a:gridCol w="2667000"/>
                <a:gridCol w="4572000"/>
              </a:tblGrid>
              <a:tr h="555919">
                <a:tc>
                  <a:txBody>
                    <a:bodyPr/>
                    <a:lstStyle/>
                    <a:p>
                      <a:pPr algn="ctr">
                        <a:spcBef>
                          <a:spcPts val="1200"/>
                        </a:spcBef>
                        <a:spcAft>
                          <a:spcPts val="1200"/>
                        </a:spcAft>
                      </a:pPr>
                      <a:r>
                        <a:rPr lang="en-US" sz="2800" dirty="0" smtClean="0"/>
                        <a:t>Module Topics</a:t>
                      </a:r>
                      <a:endParaRPr lang="en-US" sz="2800" dirty="0"/>
                    </a:p>
                  </a:txBody>
                  <a:tcPr anchor="ctr"/>
                </a:tc>
                <a:tc>
                  <a:txBody>
                    <a:bodyPr/>
                    <a:lstStyle/>
                    <a:p>
                      <a:pPr algn="ctr">
                        <a:spcBef>
                          <a:spcPts val="1200"/>
                        </a:spcBef>
                        <a:spcAft>
                          <a:spcPts val="1200"/>
                        </a:spcAft>
                      </a:pPr>
                      <a:r>
                        <a:rPr lang="en-US" sz="2800" dirty="0" smtClean="0"/>
                        <a:t>Learning</a:t>
                      </a:r>
                      <a:r>
                        <a:rPr lang="en-US" sz="2800" baseline="0" dirty="0" smtClean="0"/>
                        <a:t> </a:t>
                      </a:r>
                      <a:r>
                        <a:rPr lang="en-US" sz="2800" dirty="0" smtClean="0"/>
                        <a:t>Outcomes</a:t>
                      </a:r>
                      <a:endParaRPr lang="en-US" sz="2800" dirty="0"/>
                    </a:p>
                  </a:txBody>
                  <a:tcPr anchor="ctr"/>
                </a:tc>
              </a:tr>
              <a:tr h="540032">
                <a:tc>
                  <a:txBody>
                    <a:bodyPr/>
                    <a:lstStyle/>
                    <a:p>
                      <a:pPr>
                        <a:spcBef>
                          <a:spcPts val="1200"/>
                        </a:spcBef>
                        <a:spcAft>
                          <a:spcPts val="1200"/>
                        </a:spcAft>
                      </a:pPr>
                      <a:r>
                        <a:rPr lang="en-US" dirty="0" smtClean="0"/>
                        <a:t>1.</a:t>
                      </a:r>
                      <a:r>
                        <a:rPr lang="en-US" baseline="0" dirty="0" smtClean="0"/>
                        <a:t> Money Management</a:t>
                      </a:r>
                      <a:endParaRPr lang="en-US" dirty="0"/>
                    </a:p>
                  </a:txBody>
                  <a:tcPr anchor="ctr"/>
                </a:tc>
                <a:tc>
                  <a:txBody>
                    <a:bodyPr/>
                    <a:lstStyle/>
                    <a:p>
                      <a:pPr>
                        <a:spcBef>
                          <a:spcPts val="1200"/>
                        </a:spcBef>
                        <a:spcAft>
                          <a:spcPts val="1200"/>
                        </a:spcAft>
                      </a:pPr>
                      <a:r>
                        <a:rPr lang="en-US" dirty="0" smtClean="0"/>
                        <a:t>Manage</a:t>
                      </a:r>
                      <a:r>
                        <a:rPr lang="en-US" baseline="0" dirty="0" smtClean="0"/>
                        <a:t> your spending.</a:t>
                      </a:r>
                      <a:endParaRPr lang="en-US" dirty="0"/>
                    </a:p>
                  </a:txBody>
                  <a:tcPr anchor="ctr"/>
                </a:tc>
              </a:tr>
              <a:tr h="540032">
                <a:tc>
                  <a:txBody>
                    <a:bodyPr/>
                    <a:lstStyle/>
                    <a:p>
                      <a:pPr>
                        <a:spcBef>
                          <a:spcPts val="1200"/>
                        </a:spcBef>
                        <a:spcAft>
                          <a:spcPts val="1200"/>
                        </a:spcAft>
                      </a:pPr>
                      <a:r>
                        <a:rPr lang="en-US" dirty="0" smtClean="0"/>
                        <a:t>2. Borrowing</a:t>
                      </a:r>
                      <a:endParaRPr lang="en-US" dirty="0"/>
                    </a:p>
                  </a:txBody>
                  <a:tcPr anchor="ctr"/>
                </a:tc>
                <a:tc>
                  <a:txBody>
                    <a:bodyPr/>
                    <a:lstStyle/>
                    <a:p>
                      <a:pPr>
                        <a:spcBef>
                          <a:spcPts val="1200"/>
                        </a:spcBef>
                        <a:spcAft>
                          <a:spcPts val="1200"/>
                        </a:spcAft>
                      </a:pPr>
                      <a:r>
                        <a:rPr lang="en-US" dirty="0" smtClean="0"/>
                        <a:t>Control your credit and debt.</a:t>
                      </a:r>
                      <a:endParaRPr lang="en-US" dirty="0"/>
                    </a:p>
                  </a:txBody>
                  <a:tcPr anchor="ctr"/>
                </a:tc>
              </a:tr>
              <a:tr h="540032">
                <a:tc>
                  <a:txBody>
                    <a:bodyPr/>
                    <a:lstStyle/>
                    <a:p>
                      <a:pPr>
                        <a:spcBef>
                          <a:spcPts val="1200"/>
                        </a:spcBef>
                        <a:spcAft>
                          <a:spcPts val="1200"/>
                        </a:spcAft>
                      </a:pPr>
                      <a:r>
                        <a:rPr lang="en-US" dirty="0" smtClean="0"/>
                        <a:t>3. Earning Potential</a:t>
                      </a:r>
                      <a:endParaRPr lang="en-US" dirty="0"/>
                    </a:p>
                  </a:txBody>
                  <a:tcPr anchor="ctr"/>
                </a:tc>
                <a:tc>
                  <a:txBody>
                    <a:bodyPr/>
                    <a:lstStyle/>
                    <a:p>
                      <a:pPr>
                        <a:spcBef>
                          <a:spcPts val="1200"/>
                        </a:spcBef>
                        <a:spcAft>
                          <a:spcPts val="1200"/>
                        </a:spcAft>
                      </a:pPr>
                      <a:r>
                        <a:rPr lang="en-US" dirty="0" smtClean="0"/>
                        <a:t>Boost your earning capacity.</a:t>
                      </a:r>
                      <a:endParaRPr lang="en-US" dirty="0"/>
                    </a:p>
                  </a:txBody>
                  <a:tcPr anchor="ctr"/>
                </a:tc>
              </a:tr>
              <a:tr h="548972">
                <a:tc>
                  <a:txBody>
                    <a:bodyPr/>
                    <a:lstStyle/>
                    <a:p>
                      <a:pPr>
                        <a:spcBef>
                          <a:spcPts val="1200"/>
                        </a:spcBef>
                        <a:spcAft>
                          <a:spcPts val="1200"/>
                        </a:spcAft>
                      </a:pPr>
                      <a:r>
                        <a:rPr lang="en-US" dirty="0" smtClean="0"/>
                        <a:t>4. Investing</a:t>
                      </a:r>
                      <a:endParaRPr lang="en-US" dirty="0"/>
                    </a:p>
                  </a:txBody>
                  <a:tcPr anchor="ctr"/>
                </a:tc>
                <a:tc>
                  <a:txBody>
                    <a:bodyPr/>
                    <a:lstStyle/>
                    <a:p>
                      <a:pPr>
                        <a:spcBef>
                          <a:spcPts val="1200"/>
                        </a:spcBef>
                        <a:spcAft>
                          <a:spcPts val="1200"/>
                        </a:spcAft>
                      </a:pPr>
                      <a:r>
                        <a:rPr lang="en-US" dirty="0" smtClean="0"/>
                        <a:t>Make the most of your financial</a:t>
                      </a:r>
                      <a:r>
                        <a:rPr lang="en-US" baseline="0" dirty="0" smtClean="0"/>
                        <a:t> resources.</a:t>
                      </a:r>
                      <a:endParaRPr lang="en-US" dirty="0"/>
                    </a:p>
                  </a:txBody>
                  <a:tcPr anchor="ctr"/>
                </a:tc>
              </a:tr>
              <a:tr h="540032">
                <a:tc>
                  <a:txBody>
                    <a:bodyPr/>
                    <a:lstStyle/>
                    <a:p>
                      <a:pPr>
                        <a:spcBef>
                          <a:spcPts val="1200"/>
                        </a:spcBef>
                        <a:spcAft>
                          <a:spcPts val="1200"/>
                        </a:spcAft>
                      </a:pPr>
                      <a:r>
                        <a:rPr lang="en-US" dirty="0" smtClean="0"/>
                        <a:t>5. Financial Services</a:t>
                      </a:r>
                      <a:endParaRPr lang="en-US" dirty="0"/>
                    </a:p>
                  </a:txBody>
                  <a:tcPr anchor="ctr"/>
                </a:tc>
                <a:tc>
                  <a:txBody>
                    <a:bodyPr/>
                    <a:lstStyle/>
                    <a:p>
                      <a:pPr>
                        <a:spcBef>
                          <a:spcPts val="1200"/>
                        </a:spcBef>
                        <a:spcAft>
                          <a:spcPts val="1200"/>
                        </a:spcAft>
                      </a:pPr>
                      <a:r>
                        <a:rPr lang="en-US" dirty="0" smtClean="0"/>
                        <a:t>Choose financial services that are right for you.</a:t>
                      </a:r>
                      <a:endParaRPr lang="en-US" dirty="0"/>
                    </a:p>
                  </a:txBody>
                  <a:tcPr anchor="ctr"/>
                </a:tc>
              </a:tr>
              <a:tr h="560222">
                <a:tc>
                  <a:txBody>
                    <a:bodyPr/>
                    <a:lstStyle/>
                    <a:p>
                      <a:pPr>
                        <a:spcBef>
                          <a:spcPts val="1200"/>
                        </a:spcBef>
                        <a:spcAft>
                          <a:spcPts val="1200"/>
                        </a:spcAft>
                      </a:pPr>
                      <a:r>
                        <a:rPr lang="en-US" dirty="0" smtClean="0"/>
                        <a:t>6. Insurance</a:t>
                      </a:r>
                      <a:endParaRPr lang="en-US" dirty="0"/>
                    </a:p>
                  </a:txBody>
                  <a:tcPr anchor="ctr"/>
                </a:tc>
                <a:tc>
                  <a:txBody>
                    <a:bodyPr/>
                    <a:lstStyle/>
                    <a:p>
                      <a:pPr>
                        <a:spcBef>
                          <a:spcPts val="1200"/>
                        </a:spcBef>
                        <a:spcAft>
                          <a:spcPts val="1200"/>
                        </a:spcAft>
                      </a:pPr>
                      <a:r>
                        <a:rPr lang="en-US" dirty="0" smtClean="0"/>
                        <a:t>Protect your financial resources.</a:t>
                      </a:r>
                      <a:endParaRPr lang="en-US" dirty="0"/>
                    </a:p>
                  </a:txBody>
                  <a:tcPr anchor="ctr"/>
                </a:tc>
              </a:tr>
            </a:tbl>
          </a:graphicData>
        </a:graphic>
      </p:graphicFrame>
    </p:spTree>
    <p:custDataLst>
      <p:tags r:id="rId1"/>
    </p:custDataLst>
  </p:cSld>
  <p:clrMapOvr>
    <a:masterClrMapping/>
  </p:clrMapOvr>
  <p:transition spd="med">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5 Transferable Skills</a:t>
            </a:r>
            <a:endParaRPr lang="en-US" dirty="0"/>
          </a:p>
        </p:txBody>
      </p:sp>
      <p:sp>
        <p:nvSpPr>
          <p:cNvPr id="4" name="Slide Number Placeholder 3"/>
          <p:cNvSpPr>
            <a:spLocks noGrp="1"/>
          </p:cNvSpPr>
          <p:nvPr>
            <p:ph type="sldNum" sz="quarter" idx="11"/>
          </p:nvPr>
        </p:nvSpPr>
        <p:spPr/>
        <p:txBody>
          <a:bodyPr/>
          <a:lstStyle/>
          <a:p>
            <a:fld id="{21E40966-1A1D-4479-B403-81FD516EAA39}" type="slidenum">
              <a:rPr lang="en-US" smtClean="0"/>
              <a:pPr/>
              <a:t>11</a:t>
            </a:fld>
            <a:endParaRPr lang="en-US" dirty="0"/>
          </a:p>
        </p:txBody>
      </p:sp>
      <p:graphicFrame>
        <p:nvGraphicFramePr>
          <p:cNvPr id="5" name="Content Placeholder 4"/>
          <p:cNvGraphicFramePr>
            <a:graphicFrameLocks noGrp="1"/>
          </p:cNvGraphicFramePr>
          <p:nvPr>
            <p:ph idx="4294967295"/>
          </p:nvPr>
        </p:nvGraphicFramePr>
        <p:xfrm>
          <a:off x="1371600" y="1981200"/>
          <a:ext cx="6096000" cy="3397132"/>
        </p:xfrm>
        <a:graphic>
          <a:graphicData uri="http://schemas.openxmlformats.org/drawingml/2006/table">
            <a:tbl>
              <a:tblPr firstRow="1" bandRow="1">
                <a:tableStyleId>{68D230F3-CF80-4859-8CE7-A43EE81993B5}</a:tableStyleId>
              </a:tblPr>
              <a:tblGrid>
                <a:gridCol w="6096000"/>
              </a:tblGrid>
              <a:tr h="685800">
                <a:tc>
                  <a:txBody>
                    <a:bodyPr/>
                    <a:lstStyle/>
                    <a:p>
                      <a:pPr algn="ctr">
                        <a:spcBef>
                          <a:spcPts val="1200"/>
                        </a:spcBef>
                        <a:spcAft>
                          <a:spcPts val="1200"/>
                        </a:spcAft>
                      </a:pPr>
                      <a:r>
                        <a:rPr lang="en-US" sz="2800" dirty="0" smtClean="0"/>
                        <a:t>Integrated</a:t>
                      </a:r>
                      <a:r>
                        <a:rPr lang="en-US" sz="2800" baseline="0" dirty="0" smtClean="0"/>
                        <a:t> Throughout</a:t>
                      </a:r>
                      <a:r>
                        <a:rPr lang="en-US" sz="2800" dirty="0" smtClean="0"/>
                        <a:t> the HSFPP</a:t>
                      </a:r>
                      <a:endParaRPr lang="en-US" sz="2800" dirty="0"/>
                    </a:p>
                  </a:txBody>
                  <a:tcPr anchor="ctr"/>
                </a:tc>
              </a:tr>
              <a:tr h="540477">
                <a:tc>
                  <a:txBody>
                    <a:bodyPr/>
                    <a:lstStyle/>
                    <a:p>
                      <a:pPr algn="ctr">
                        <a:spcBef>
                          <a:spcPts val="1200"/>
                        </a:spcBef>
                        <a:spcAft>
                          <a:spcPts val="1200"/>
                        </a:spcAft>
                      </a:pPr>
                      <a:r>
                        <a:rPr lang="en-US" dirty="0" smtClean="0"/>
                        <a:t>Set </a:t>
                      </a:r>
                      <a:r>
                        <a:rPr lang="en-US" baseline="0" dirty="0" smtClean="0"/>
                        <a:t>goals that are SMART.</a:t>
                      </a:r>
                      <a:endParaRPr lang="en-US" dirty="0"/>
                    </a:p>
                  </a:txBody>
                  <a:tcPr anchor="ctr"/>
                </a:tc>
              </a:tr>
              <a:tr h="540477">
                <a:tc>
                  <a:txBody>
                    <a:bodyPr/>
                    <a:lstStyle/>
                    <a:p>
                      <a:pPr algn="ctr">
                        <a:spcBef>
                          <a:spcPts val="1200"/>
                        </a:spcBef>
                        <a:spcAft>
                          <a:spcPts val="1200"/>
                        </a:spcAft>
                      </a:pPr>
                      <a:r>
                        <a:rPr lang="en-US" dirty="0" smtClean="0"/>
                        <a:t>Use a decision-making</a:t>
                      </a:r>
                      <a:r>
                        <a:rPr lang="en-US" baseline="0" dirty="0" smtClean="0"/>
                        <a:t> process.</a:t>
                      </a:r>
                      <a:endParaRPr lang="en-US" dirty="0"/>
                    </a:p>
                  </a:txBody>
                  <a:tcPr anchor="ctr"/>
                </a:tc>
              </a:tr>
              <a:tr h="540477">
                <a:tc>
                  <a:txBody>
                    <a:bodyPr/>
                    <a:lstStyle/>
                    <a:p>
                      <a:pPr algn="ctr">
                        <a:spcBef>
                          <a:spcPts val="1200"/>
                        </a:spcBef>
                        <a:spcAft>
                          <a:spcPts val="1200"/>
                        </a:spcAft>
                      </a:pPr>
                      <a:r>
                        <a:rPr lang="en-US" dirty="0" smtClean="0"/>
                        <a:t>Analyze how personal values impact behaviors.</a:t>
                      </a:r>
                      <a:endParaRPr lang="en-US" dirty="0"/>
                    </a:p>
                  </a:txBody>
                  <a:tcPr anchor="ctr"/>
                </a:tc>
              </a:tr>
              <a:tr h="549424">
                <a:tc>
                  <a:txBody>
                    <a:bodyPr/>
                    <a:lstStyle/>
                    <a:p>
                      <a:pPr algn="ctr">
                        <a:spcBef>
                          <a:spcPts val="1200"/>
                        </a:spcBef>
                        <a:spcAft>
                          <a:spcPts val="1200"/>
                        </a:spcAft>
                      </a:pPr>
                      <a:r>
                        <a:rPr lang="en-US" dirty="0" smtClean="0"/>
                        <a:t>Utilize resources that are credible and timely</a:t>
                      </a:r>
                      <a:r>
                        <a:rPr lang="en-US" baseline="0" dirty="0" smtClean="0"/>
                        <a:t>.</a:t>
                      </a:r>
                      <a:endParaRPr lang="en-US" dirty="0"/>
                    </a:p>
                  </a:txBody>
                  <a:tcPr anchor="ctr"/>
                </a:tc>
              </a:tr>
              <a:tr h="540477">
                <a:tc>
                  <a:txBody>
                    <a:bodyPr/>
                    <a:lstStyle/>
                    <a:p>
                      <a:pPr algn="ctr">
                        <a:spcBef>
                          <a:spcPts val="1200"/>
                        </a:spcBef>
                        <a:spcAft>
                          <a:spcPts val="1200"/>
                        </a:spcAft>
                      </a:pPr>
                      <a:r>
                        <a:rPr lang="en-US" dirty="0" smtClean="0"/>
                        <a:t>Manage personal records.</a:t>
                      </a:r>
                      <a:endParaRPr lang="en-US" dirty="0"/>
                    </a:p>
                  </a:txBody>
                  <a:tcPr anchor="ctr"/>
                </a:tc>
              </a:tr>
            </a:tbl>
          </a:graphicData>
        </a:graphic>
      </p:graphicFrame>
    </p:spTree>
    <p:custDataLst>
      <p:tags r:id="rId1"/>
    </p:custDataLst>
  </p:cSld>
  <p:clrMapOvr>
    <a:masterClrMapping/>
  </p:clrMapOvr>
  <p:transition spd="med">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Student Guide Series</a:t>
            </a:r>
            <a:endParaRPr lang="en-US" dirty="0"/>
          </a:p>
        </p:txBody>
      </p:sp>
      <p:sp>
        <p:nvSpPr>
          <p:cNvPr id="10" name="Content Placeholder 9"/>
          <p:cNvSpPr>
            <a:spLocks noGrp="1"/>
          </p:cNvSpPr>
          <p:nvPr>
            <p:ph sz="quarter" idx="4"/>
          </p:nvPr>
        </p:nvSpPr>
        <p:spPr>
          <a:xfrm>
            <a:off x="304800" y="2133600"/>
            <a:ext cx="7162800" cy="3886200"/>
          </a:xfrm>
        </p:spPr>
        <p:txBody>
          <a:bodyPr>
            <a:noAutofit/>
          </a:bodyPr>
          <a:lstStyle/>
          <a:p>
            <a:pPr>
              <a:buClr>
                <a:srgbClr val="E6AF00"/>
              </a:buClr>
            </a:pPr>
            <a:r>
              <a:rPr lang="en-US" sz="2800" dirty="0" smtClean="0"/>
              <a:t>One booklet per module</a:t>
            </a:r>
            <a:br>
              <a:rPr lang="en-US" sz="2800" dirty="0" smtClean="0"/>
            </a:br>
            <a:r>
              <a:rPr lang="en-US" sz="2800" dirty="0" smtClean="0"/>
              <a:t>(6 total)</a:t>
            </a:r>
          </a:p>
          <a:p>
            <a:pPr>
              <a:buClr>
                <a:srgbClr val="E6AF00"/>
              </a:buClr>
            </a:pPr>
            <a:r>
              <a:rPr lang="en-US" sz="2800" dirty="0" smtClean="0"/>
              <a:t>Use one, some, or all</a:t>
            </a:r>
          </a:p>
          <a:p>
            <a:pPr>
              <a:buClr>
                <a:srgbClr val="E6AF00"/>
              </a:buClr>
            </a:pPr>
            <a:r>
              <a:rPr lang="en-US" sz="2800" dirty="0" smtClean="0"/>
              <a:t>Activities are mixed with basic personal finance theory</a:t>
            </a:r>
          </a:p>
          <a:p>
            <a:pPr>
              <a:buClr>
                <a:srgbClr val="E6AF00"/>
              </a:buClr>
            </a:pPr>
            <a:r>
              <a:rPr lang="en-US" sz="2800" dirty="0" smtClean="0"/>
              <a:t>Content is relevant to teen lives, Grades 8-12</a:t>
            </a:r>
          </a:p>
          <a:p>
            <a:pPr marL="571500" lvl="1" indent="-228600">
              <a:spcBef>
                <a:spcPts val="1200"/>
              </a:spcBef>
              <a:buClr>
                <a:schemeClr val="accent1"/>
              </a:buClr>
              <a:buFont typeface="Wingdings" pitchFamily="2" charset="2"/>
              <a:buChar char="§"/>
            </a:pPr>
            <a:endParaRPr lang="en-US" sz="2800" dirty="0" smtClean="0">
              <a:solidFill>
                <a:schemeClr val="bg1">
                  <a:lumMod val="95000"/>
                </a:schemeClr>
              </a:solidFill>
            </a:endParaRPr>
          </a:p>
          <a:p>
            <a:pPr marL="171450" indent="-228600">
              <a:spcBef>
                <a:spcPts val="1200"/>
              </a:spcBef>
              <a:buClr>
                <a:schemeClr val="accent1"/>
              </a:buClr>
              <a:buFont typeface="Wingdings" pitchFamily="2" charset="2"/>
              <a:buChar char="§"/>
            </a:pPr>
            <a:endParaRPr lang="en-US" sz="2800" dirty="0" smtClean="0">
              <a:solidFill>
                <a:schemeClr val="bg1">
                  <a:lumMod val="95000"/>
                </a:schemeClr>
              </a:solidFill>
            </a:endParaRPr>
          </a:p>
        </p:txBody>
      </p:sp>
      <p:sp>
        <p:nvSpPr>
          <p:cNvPr id="4" name="Slide Number Placeholder 3"/>
          <p:cNvSpPr>
            <a:spLocks noGrp="1"/>
          </p:cNvSpPr>
          <p:nvPr>
            <p:ph type="sldNum" sz="quarter" idx="11"/>
          </p:nvPr>
        </p:nvSpPr>
        <p:spPr>
          <a:xfrm>
            <a:off x="3429000" y="6324600"/>
            <a:ext cx="2133600" cy="365125"/>
          </a:xfrm>
        </p:spPr>
        <p:txBody>
          <a:bodyPr/>
          <a:lstStyle/>
          <a:p>
            <a:fld id="{21E40966-1A1D-4479-B403-81FD516EAA39}" type="slidenum">
              <a:rPr lang="en-US" smtClean="0"/>
              <a:pPr/>
              <a:t>12</a:t>
            </a:fld>
            <a:endParaRPr lang="en-US" dirty="0"/>
          </a:p>
        </p:txBody>
      </p:sp>
      <p:grpSp>
        <p:nvGrpSpPr>
          <p:cNvPr id="7" name="Group 6"/>
          <p:cNvGrpSpPr/>
          <p:nvPr/>
        </p:nvGrpSpPr>
        <p:grpSpPr>
          <a:xfrm rot="684144">
            <a:off x="4791889" y="1881939"/>
            <a:ext cx="3903621" cy="1843339"/>
            <a:chOff x="4734210" y="1128187"/>
            <a:chExt cx="3677474" cy="1728781"/>
          </a:xfrm>
        </p:grpSpPr>
        <p:pic>
          <p:nvPicPr>
            <p:cNvPr id="11" name="Picture 10"/>
            <p:cNvPicPr/>
            <p:nvPr/>
          </p:nvPicPr>
          <p:blipFill>
            <a:blip r:embed="rId4" cstate="print"/>
            <a:srcRect l="51442" t="7392" r="2724" b="3080"/>
            <a:stretch>
              <a:fillRect/>
            </a:stretch>
          </p:blipFill>
          <p:spPr bwMode="auto">
            <a:xfrm rot="20630354">
              <a:off x="4734210" y="1320860"/>
              <a:ext cx="914400" cy="1295400"/>
            </a:xfrm>
            <a:prstGeom prst="rect">
              <a:avLst/>
            </a:prstGeom>
            <a:noFill/>
            <a:ln w="9525">
              <a:noFill/>
              <a:miter lim="800000"/>
              <a:headEnd/>
              <a:tailEnd/>
            </a:ln>
          </p:spPr>
        </p:pic>
        <p:pic>
          <p:nvPicPr>
            <p:cNvPr id="12" name="Picture 11"/>
            <p:cNvPicPr/>
            <p:nvPr/>
          </p:nvPicPr>
          <p:blipFill>
            <a:blip r:embed="rId5" cstate="print"/>
            <a:srcRect l="51923" t="4723" r="2885" b="4312"/>
            <a:stretch>
              <a:fillRect/>
            </a:stretch>
          </p:blipFill>
          <p:spPr bwMode="auto">
            <a:xfrm rot="20983994">
              <a:off x="5282930" y="1367127"/>
              <a:ext cx="914400" cy="1219200"/>
            </a:xfrm>
            <a:prstGeom prst="rect">
              <a:avLst/>
            </a:prstGeom>
            <a:noFill/>
            <a:ln w="9525">
              <a:noFill/>
              <a:miter lim="800000"/>
              <a:headEnd/>
              <a:tailEnd/>
            </a:ln>
          </p:spPr>
        </p:pic>
        <p:pic>
          <p:nvPicPr>
            <p:cNvPr id="13" name="Picture 12"/>
            <p:cNvPicPr/>
            <p:nvPr/>
          </p:nvPicPr>
          <p:blipFill>
            <a:blip r:embed="rId6" cstate="print"/>
            <a:srcRect l="51923" t="6365" r="3045" b="4517"/>
            <a:stretch>
              <a:fillRect/>
            </a:stretch>
          </p:blipFill>
          <p:spPr bwMode="auto">
            <a:xfrm>
              <a:off x="5883399" y="1128187"/>
              <a:ext cx="898401" cy="1234013"/>
            </a:xfrm>
            <a:prstGeom prst="rect">
              <a:avLst/>
            </a:prstGeom>
            <a:noFill/>
            <a:ln w="9525">
              <a:noFill/>
              <a:miter lim="800000"/>
              <a:headEnd/>
              <a:tailEnd/>
            </a:ln>
          </p:spPr>
        </p:pic>
        <p:pic>
          <p:nvPicPr>
            <p:cNvPr id="14" name="Picture 13"/>
            <p:cNvPicPr/>
            <p:nvPr/>
          </p:nvPicPr>
          <p:blipFill>
            <a:blip r:embed="rId7" cstate="print"/>
            <a:srcRect l="51442" t="12629" r="8605" b="3593"/>
            <a:stretch>
              <a:fillRect/>
            </a:stretch>
          </p:blipFill>
          <p:spPr bwMode="auto">
            <a:xfrm rot="440842">
              <a:off x="6483065" y="1396851"/>
              <a:ext cx="872893" cy="1210642"/>
            </a:xfrm>
            <a:prstGeom prst="rect">
              <a:avLst/>
            </a:prstGeom>
            <a:noFill/>
            <a:ln w="9525">
              <a:noFill/>
              <a:miter lim="800000"/>
              <a:headEnd/>
              <a:tailEnd/>
            </a:ln>
          </p:spPr>
        </p:pic>
        <p:pic>
          <p:nvPicPr>
            <p:cNvPr id="15" name="Picture 14"/>
            <p:cNvPicPr/>
            <p:nvPr/>
          </p:nvPicPr>
          <p:blipFill>
            <a:blip r:embed="rId8" cstate="print"/>
            <a:srcRect l="51442" t="10678" r="4808" b="3080"/>
            <a:stretch>
              <a:fillRect/>
            </a:stretch>
          </p:blipFill>
          <p:spPr bwMode="auto">
            <a:xfrm rot="837773">
              <a:off x="6980385" y="1174728"/>
              <a:ext cx="914400" cy="1295400"/>
            </a:xfrm>
            <a:prstGeom prst="rect">
              <a:avLst/>
            </a:prstGeom>
            <a:noFill/>
            <a:ln w="9525">
              <a:noFill/>
              <a:miter lim="800000"/>
              <a:headEnd/>
              <a:tailEnd/>
            </a:ln>
          </p:spPr>
        </p:pic>
        <p:pic>
          <p:nvPicPr>
            <p:cNvPr id="16" name="Picture 15"/>
            <p:cNvPicPr/>
            <p:nvPr/>
          </p:nvPicPr>
          <p:blipFill>
            <a:blip r:embed="rId9" cstate="print"/>
            <a:srcRect l="51442" t="8418" r="4968" b="4517"/>
            <a:stretch>
              <a:fillRect/>
            </a:stretch>
          </p:blipFill>
          <p:spPr bwMode="auto">
            <a:xfrm rot="1259275">
              <a:off x="7546593" y="1536832"/>
              <a:ext cx="865091" cy="1320136"/>
            </a:xfrm>
            <a:prstGeom prst="rect">
              <a:avLst/>
            </a:prstGeom>
            <a:noFill/>
            <a:ln w="9525">
              <a:noFill/>
              <a:miter lim="800000"/>
              <a:headEnd/>
              <a:tailEnd/>
            </a:ln>
          </p:spPr>
        </p:pic>
      </p:grpSp>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Guide Style</a:t>
            </a:r>
            <a:endParaRPr lang="en-US" dirty="0"/>
          </a:p>
        </p:txBody>
      </p:sp>
      <p:sp>
        <p:nvSpPr>
          <p:cNvPr id="4" name="Slide Number Placeholder 3"/>
          <p:cNvSpPr>
            <a:spLocks noGrp="1"/>
          </p:cNvSpPr>
          <p:nvPr>
            <p:ph type="sldNum" sz="quarter" idx="11"/>
          </p:nvPr>
        </p:nvSpPr>
        <p:spPr/>
        <p:txBody>
          <a:bodyPr/>
          <a:lstStyle/>
          <a:p>
            <a:fld id="{21E40966-1A1D-4479-B403-81FD516EAA39}" type="slidenum">
              <a:rPr lang="en-US" smtClean="0"/>
              <a:pPr/>
              <a:t>13</a:t>
            </a:fld>
            <a:endParaRPr lang="en-US" dirty="0"/>
          </a:p>
        </p:txBody>
      </p:sp>
      <p:pic>
        <p:nvPicPr>
          <p:cNvPr id="5" name="Content Placeholder 4"/>
          <p:cNvPicPr>
            <a:picLocks noGrp="1"/>
          </p:cNvPicPr>
          <p:nvPr>
            <p:ph idx="1"/>
          </p:nvPr>
        </p:nvPicPr>
        <p:blipFill>
          <a:blip r:embed="rId4" cstate="print"/>
          <a:srcRect l="51120" t="8767" r="3629" b="1644"/>
          <a:stretch>
            <a:fillRect/>
          </a:stretch>
        </p:blipFill>
        <p:spPr bwMode="auto">
          <a:xfrm>
            <a:off x="1371600" y="1600200"/>
            <a:ext cx="2932000" cy="4525963"/>
          </a:xfrm>
          <a:prstGeom prst="rect">
            <a:avLst/>
          </a:prstGeom>
          <a:ln>
            <a:noFill/>
          </a:ln>
          <a:effectLst>
            <a:outerShdw blurRad="190500" algn="tl" rotWithShape="0">
              <a:srgbClr val="000000">
                <a:alpha val="70000"/>
              </a:srgbClr>
            </a:outerShdw>
          </a:effectLst>
        </p:spPr>
      </p:pic>
      <p:pic>
        <p:nvPicPr>
          <p:cNvPr id="6" name="Picture 5"/>
          <p:cNvPicPr/>
          <p:nvPr/>
        </p:nvPicPr>
        <p:blipFill>
          <a:blip r:embed="rId5" cstate="print"/>
          <a:srcRect l="5656" t="7754" r="50021" b="24945"/>
          <a:stretch>
            <a:fillRect/>
          </a:stretch>
        </p:blipFill>
        <p:spPr bwMode="auto">
          <a:xfrm>
            <a:off x="3657600" y="1752600"/>
            <a:ext cx="3810000" cy="4724400"/>
          </a:xfrm>
          <a:prstGeom prst="rect">
            <a:avLst/>
          </a:prstGeom>
          <a:ln>
            <a:noFill/>
          </a:ln>
          <a:effectLst>
            <a:outerShdw blurRad="190500" algn="tl" rotWithShape="0">
              <a:srgbClr val="000000">
                <a:alpha val="70000"/>
              </a:srgbClr>
            </a:outerShdw>
          </a:effectLst>
        </p:spPr>
      </p:pic>
      <p:pic>
        <p:nvPicPr>
          <p:cNvPr id="7" name="Picture 6"/>
          <p:cNvPicPr/>
          <p:nvPr/>
        </p:nvPicPr>
        <p:blipFill>
          <a:blip r:embed="rId6" cstate="print"/>
          <a:srcRect l="48936" t="9976" r="2493" b="5701"/>
          <a:stretch>
            <a:fillRect/>
          </a:stretch>
        </p:blipFill>
        <p:spPr bwMode="auto">
          <a:xfrm>
            <a:off x="4114800" y="1600200"/>
            <a:ext cx="3657600" cy="4800600"/>
          </a:xfrm>
          <a:prstGeom prst="rect">
            <a:avLst/>
          </a:prstGeom>
          <a:ln>
            <a:noFill/>
          </a:ln>
          <a:effectLst>
            <a:outerShdw blurRad="190500" algn="tl" rotWithShape="0">
              <a:srgbClr val="000000">
                <a:alpha val="70000"/>
              </a:srgbClr>
            </a:outerShdw>
          </a:effectLst>
        </p:spPr>
      </p:pic>
      <p:pic>
        <p:nvPicPr>
          <p:cNvPr id="8" name="Picture 7"/>
          <p:cNvPicPr/>
          <p:nvPr/>
        </p:nvPicPr>
        <p:blipFill>
          <a:blip r:embed="rId7" cstate="print"/>
          <a:srcRect l="4718" t="9976" r="2680" b="4751"/>
          <a:stretch>
            <a:fillRect/>
          </a:stretch>
        </p:blipFill>
        <p:spPr bwMode="auto">
          <a:xfrm>
            <a:off x="1600200" y="1752600"/>
            <a:ext cx="6369050" cy="4559300"/>
          </a:xfrm>
          <a:prstGeom prst="rect">
            <a:avLst/>
          </a:prstGeom>
          <a:ln>
            <a:noFill/>
          </a:ln>
          <a:effectLst>
            <a:outerShdw blurRad="190500" algn="tl" rotWithShape="0">
              <a:srgbClr val="000000">
                <a:alpha val="70000"/>
              </a:srgbClr>
            </a:outerShdw>
          </a:effectLst>
        </p:spPr>
      </p:pic>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par>
                                <p:cTn id="24" presetID="10" presetClass="exit" presetSubtype="0" fill="hold" nodeType="with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Home Page</a:t>
            </a:r>
            <a:endParaRPr lang="en-US" dirty="0"/>
          </a:p>
        </p:txBody>
      </p:sp>
      <p:sp>
        <p:nvSpPr>
          <p:cNvPr id="3" name="Text Placeholder 2"/>
          <p:cNvSpPr>
            <a:spLocks noGrp="1"/>
          </p:cNvSpPr>
          <p:nvPr>
            <p:ph type="body" idx="1"/>
          </p:nvPr>
        </p:nvSpPr>
        <p:spPr>
          <a:xfrm>
            <a:off x="457200" y="1535113"/>
            <a:ext cx="4040188" cy="522287"/>
          </a:xfrm>
        </p:spPr>
        <p:txBody>
          <a:bodyPr/>
          <a:lstStyle/>
          <a:p>
            <a:r>
              <a:rPr lang="en-US" b="0" dirty="0" smtClean="0">
                <a:solidFill>
                  <a:srgbClr val="FFC000"/>
                </a:solidFill>
              </a:rPr>
              <a:t>Public Access</a:t>
            </a:r>
            <a:endParaRPr lang="en-US" b="0" dirty="0">
              <a:solidFill>
                <a:srgbClr val="FFC000"/>
              </a:solidFill>
            </a:endParaRPr>
          </a:p>
        </p:txBody>
      </p:sp>
      <p:sp>
        <p:nvSpPr>
          <p:cNvPr id="4" name="Content Placeholder 3"/>
          <p:cNvSpPr>
            <a:spLocks noGrp="1"/>
          </p:cNvSpPr>
          <p:nvPr>
            <p:ph sz="half" idx="2"/>
          </p:nvPr>
        </p:nvSpPr>
        <p:spPr>
          <a:xfrm>
            <a:off x="457200" y="2057401"/>
            <a:ext cx="4040188" cy="3429000"/>
          </a:xfrm>
        </p:spPr>
        <p:txBody>
          <a:bodyPr>
            <a:noAutofit/>
          </a:bodyPr>
          <a:lstStyle/>
          <a:p>
            <a:pPr>
              <a:spcBef>
                <a:spcPts val="600"/>
              </a:spcBef>
              <a:buClr>
                <a:srgbClr val="E6AF00"/>
              </a:buClr>
            </a:pPr>
            <a:r>
              <a:rPr lang="en-US" sz="2000" dirty="0" smtClean="0"/>
              <a:t>How to use the program</a:t>
            </a:r>
          </a:p>
          <a:p>
            <a:pPr>
              <a:spcBef>
                <a:spcPts val="600"/>
              </a:spcBef>
              <a:buClr>
                <a:srgbClr val="E6AF00"/>
              </a:buClr>
            </a:pPr>
            <a:r>
              <a:rPr lang="en-US" sz="2000" dirty="0" smtClean="0"/>
              <a:t>How to get involved</a:t>
            </a:r>
          </a:p>
          <a:p>
            <a:pPr>
              <a:spcBef>
                <a:spcPts val="600"/>
              </a:spcBef>
              <a:buClr>
                <a:srgbClr val="E6AF00"/>
              </a:buClr>
            </a:pPr>
            <a:r>
              <a:rPr lang="en-US" sz="2000" dirty="0" smtClean="0"/>
              <a:t>How to order or download</a:t>
            </a:r>
          </a:p>
          <a:p>
            <a:pPr>
              <a:spcBef>
                <a:spcPts val="600"/>
              </a:spcBef>
              <a:buClr>
                <a:srgbClr val="E6AF00"/>
              </a:buClr>
            </a:pPr>
            <a:r>
              <a:rPr lang="en-US" sz="2000" dirty="0" smtClean="0"/>
              <a:t>News about HSFPP</a:t>
            </a:r>
          </a:p>
          <a:p>
            <a:pPr>
              <a:spcBef>
                <a:spcPts val="600"/>
              </a:spcBef>
              <a:buClr>
                <a:srgbClr val="E6AF00"/>
              </a:buClr>
            </a:pPr>
            <a:r>
              <a:rPr lang="en-US" sz="2000" dirty="0" smtClean="0"/>
              <a:t>Financial literacy news</a:t>
            </a:r>
          </a:p>
          <a:p>
            <a:pPr>
              <a:spcBef>
                <a:spcPts val="600"/>
              </a:spcBef>
              <a:buClr>
                <a:srgbClr val="E6AF00"/>
              </a:buClr>
            </a:pPr>
            <a:r>
              <a:rPr lang="en-US" sz="2000" dirty="0" smtClean="0"/>
              <a:t>Link to state map</a:t>
            </a:r>
            <a:br>
              <a:rPr lang="en-US" sz="2000" dirty="0" smtClean="0"/>
            </a:br>
            <a:r>
              <a:rPr lang="en-US" sz="2000" dirty="0" smtClean="0"/>
              <a:t>for contact and training info</a:t>
            </a:r>
          </a:p>
          <a:p>
            <a:pPr>
              <a:spcBef>
                <a:spcPts val="600"/>
              </a:spcBef>
              <a:buClr>
                <a:srgbClr val="E6AF00"/>
              </a:buClr>
            </a:pPr>
            <a:r>
              <a:rPr lang="en-US" sz="2000" dirty="0" smtClean="0"/>
              <a:t>Links to other NEFE resources</a:t>
            </a:r>
            <a:endParaRPr lang="en-US" sz="2000" dirty="0"/>
          </a:p>
        </p:txBody>
      </p:sp>
      <p:sp>
        <p:nvSpPr>
          <p:cNvPr id="7" name="Slide Number Placeholder 6"/>
          <p:cNvSpPr>
            <a:spLocks noGrp="1"/>
          </p:cNvSpPr>
          <p:nvPr>
            <p:ph type="sldNum" sz="quarter" idx="11"/>
          </p:nvPr>
        </p:nvSpPr>
        <p:spPr/>
        <p:txBody>
          <a:bodyPr/>
          <a:lstStyle/>
          <a:p>
            <a:fld id="{21E40966-1A1D-4479-B403-81FD516EAA39}" type="slidenum">
              <a:rPr lang="en-US" smtClean="0"/>
              <a:pPr/>
              <a:t>14</a:t>
            </a:fld>
            <a:endParaRPr lang="en-US" dirty="0"/>
          </a:p>
        </p:txBody>
      </p:sp>
      <p:pic>
        <p:nvPicPr>
          <p:cNvPr id="8" name="Picture 7"/>
          <p:cNvPicPr/>
          <p:nvPr/>
        </p:nvPicPr>
        <p:blipFill>
          <a:blip r:embed="rId4" cstate="print"/>
          <a:srcRect l="14744" t="19097" r="15545" b="5339"/>
          <a:stretch>
            <a:fillRect/>
          </a:stretch>
        </p:blipFill>
        <p:spPr bwMode="auto">
          <a:xfrm>
            <a:off x="4495800" y="838200"/>
            <a:ext cx="4371975" cy="3733800"/>
          </a:xfrm>
          <a:prstGeom prst="rect">
            <a:avLst/>
          </a:prstGeom>
          <a:ln w="38100" cap="sq">
            <a:solidFill>
              <a:srgbClr val="000000"/>
            </a:solidFill>
            <a:prstDash val="solid"/>
            <a:miter lim="800000"/>
          </a:ln>
          <a:effectLst>
            <a:outerShdw blurRad="50800" dist="38100" dir="2700000" sx="102000" sy="102000" algn="tl" rotWithShape="0">
              <a:srgbClr val="000000">
                <a:alpha val="43000"/>
              </a:srgbClr>
            </a:outerShdw>
          </a:effectLst>
        </p:spPr>
      </p:pic>
      <p:pic>
        <p:nvPicPr>
          <p:cNvPr id="9" name="Picture 8"/>
          <p:cNvPicPr/>
          <p:nvPr/>
        </p:nvPicPr>
        <p:blipFill>
          <a:blip r:embed="rId5" cstate="print"/>
          <a:srcRect l="17468" t="77574" r="21314" b="7355"/>
          <a:stretch>
            <a:fillRect/>
          </a:stretch>
        </p:blipFill>
        <p:spPr bwMode="auto">
          <a:xfrm>
            <a:off x="1752600" y="5029200"/>
            <a:ext cx="6177466" cy="1295400"/>
          </a:xfrm>
          <a:prstGeom prst="rect">
            <a:avLst/>
          </a:prstGeom>
          <a:ln w="38100" cap="sq">
            <a:solidFill>
              <a:srgbClr val="000000"/>
            </a:solidFill>
            <a:prstDash val="solid"/>
            <a:miter lim="800000"/>
          </a:ln>
          <a:effectLst>
            <a:outerShdw blurRad="50800" dist="38100" dir="2700000" sx="102000" sy="102000" algn="tl" rotWithShape="0">
              <a:srgbClr val="000000">
                <a:alpha val="43000"/>
              </a:srgbClr>
            </a:outerShdw>
          </a:effectLst>
        </p:spPr>
      </p:pic>
    </p:spTree>
    <p:custDataLst>
      <p:tags r:id="rId1"/>
    </p:custDataLst>
  </p:cSld>
  <p:clrMapOvr>
    <a:masterClrMapping/>
  </p:clrMapOvr>
  <p:transition spd="med">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Educator Page</a:t>
            </a:r>
            <a:endParaRPr lang="en-US" dirty="0"/>
          </a:p>
        </p:txBody>
      </p:sp>
      <p:sp>
        <p:nvSpPr>
          <p:cNvPr id="4" name="Content Placeholder 3"/>
          <p:cNvSpPr>
            <a:spLocks noGrp="1"/>
          </p:cNvSpPr>
          <p:nvPr>
            <p:ph sz="half" idx="2"/>
          </p:nvPr>
        </p:nvSpPr>
        <p:spPr>
          <a:xfrm>
            <a:off x="304800" y="1752600"/>
            <a:ext cx="7772400" cy="4408488"/>
          </a:xfrm>
        </p:spPr>
        <p:txBody>
          <a:bodyPr>
            <a:normAutofit/>
          </a:bodyPr>
          <a:lstStyle/>
          <a:p>
            <a:pPr marL="233363" indent="-233363">
              <a:spcBef>
                <a:spcPts val="1200"/>
              </a:spcBef>
            </a:pPr>
            <a:r>
              <a:rPr lang="en-US" dirty="0" smtClean="0"/>
              <a:t>Must register to access</a:t>
            </a:r>
          </a:p>
          <a:p>
            <a:pPr marL="233363" indent="-233363">
              <a:spcBef>
                <a:spcPts val="1200"/>
              </a:spcBef>
            </a:pPr>
            <a:r>
              <a:rPr lang="en-US" dirty="0" smtClean="0"/>
              <a:t>Same log-in info as in past</a:t>
            </a:r>
          </a:p>
          <a:p>
            <a:pPr marL="233363" indent="-233363">
              <a:spcBef>
                <a:spcPts val="1200"/>
              </a:spcBef>
            </a:pPr>
            <a:r>
              <a:rPr lang="en-US" dirty="0" smtClean="0"/>
              <a:t>Order or download materials</a:t>
            </a:r>
          </a:p>
          <a:p>
            <a:pPr marL="233363" indent="-233363">
              <a:spcBef>
                <a:spcPts val="1200"/>
              </a:spcBef>
            </a:pPr>
            <a:r>
              <a:rPr lang="en-US" dirty="0" smtClean="0"/>
              <a:t>News for educators</a:t>
            </a:r>
          </a:p>
          <a:p>
            <a:pPr marL="233363" indent="-233363">
              <a:spcBef>
                <a:spcPts val="1200"/>
              </a:spcBef>
            </a:pPr>
            <a:r>
              <a:rPr lang="en-US" dirty="0" smtClean="0"/>
              <a:t>Online calculators</a:t>
            </a:r>
          </a:p>
          <a:p>
            <a:pPr marL="233363" indent="-233363">
              <a:spcBef>
                <a:spcPts val="1200"/>
              </a:spcBef>
            </a:pPr>
            <a:r>
              <a:rPr lang="en-US" dirty="0" smtClean="0"/>
              <a:t>Training resources for trainers</a:t>
            </a:r>
          </a:p>
          <a:p>
            <a:pPr marL="233363" indent="-233363">
              <a:spcBef>
                <a:spcPts val="1200"/>
              </a:spcBef>
            </a:pPr>
            <a:r>
              <a:rPr lang="en-US" dirty="0" smtClean="0"/>
              <a:t>State map for contact and training info</a:t>
            </a:r>
          </a:p>
          <a:p>
            <a:pPr marL="233363" indent="-233363">
              <a:spcBef>
                <a:spcPts val="1200"/>
              </a:spcBef>
            </a:pPr>
            <a:r>
              <a:rPr lang="en-US" dirty="0" smtClean="0"/>
              <a:t>Discussion forum</a:t>
            </a:r>
          </a:p>
        </p:txBody>
      </p:sp>
      <p:sp>
        <p:nvSpPr>
          <p:cNvPr id="7" name="Slide Number Placeholder 6"/>
          <p:cNvSpPr>
            <a:spLocks noGrp="1"/>
          </p:cNvSpPr>
          <p:nvPr>
            <p:ph type="sldNum" sz="quarter" idx="11"/>
          </p:nvPr>
        </p:nvSpPr>
        <p:spPr/>
        <p:txBody>
          <a:bodyPr/>
          <a:lstStyle/>
          <a:p>
            <a:fld id="{21E40966-1A1D-4479-B403-81FD516EAA39}" type="slidenum">
              <a:rPr lang="en-US" smtClean="0"/>
              <a:pPr/>
              <a:t>15</a:t>
            </a:fld>
            <a:endParaRPr lang="en-US" dirty="0"/>
          </a:p>
        </p:txBody>
      </p:sp>
      <p:pic>
        <p:nvPicPr>
          <p:cNvPr id="10" name="Picture 9"/>
          <p:cNvPicPr/>
          <p:nvPr/>
        </p:nvPicPr>
        <p:blipFill>
          <a:blip r:embed="rId4" cstate="print"/>
          <a:srcRect l="11378" t="22382" r="7372" b="3285"/>
          <a:stretch>
            <a:fillRect/>
          </a:stretch>
        </p:blipFill>
        <p:spPr bwMode="auto">
          <a:xfrm>
            <a:off x="4648200" y="685800"/>
            <a:ext cx="3990975" cy="3276600"/>
          </a:xfrm>
          <a:prstGeom prst="rect">
            <a:avLst/>
          </a:prstGeom>
          <a:ln w="38100" cap="sq">
            <a:solidFill>
              <a:srgbClr val="000000"/>
            </a:solidFill>
            <a:prstDash val="solid"/>
            <a:miter lim="800000"/>
          </a:ln>
          <a:effectLst>
            <a:outerShdw blurRad="50800" dist="38100" dir="2700000" sx="102000" sy="102000" algn="tl" rotWithShape="0">
              <a:srgbClr val="000000">
                <a:alpha val="43000"/>
              </a:srgbClr>
            </a:outerShdw>
          </a:effectLst>
        </p:spPr>
      </p:pic>
    </p:spTree>
    <p:custDataLst>
      <p:tags r:id="rId1"/>
    </p:custDataLst>
  </p:cSld>
  <p:clrMapOvr>
    <a:masterClrMapping/>
  </p:clrMapOvr>
  <p:transition spd="med">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Student Page</a:t>
            </a:r>
            <a:endParaRPr lang="en-US" dirty="0"/>
          </a:p>
        </p:txBody>
      </p:sp>
      <p:sp>
        <p:nvSpPr>
          <p:cNvPr id="4" name="Content Placeholder 3"/>
          <p:cNvSpPr>
            <a:spLocks noGrp="1"/>
          </p:cNvSpPr>
          <p:nvPr>
            <p:ph idx="1"/>
          </p:nvPr>
        </p:nvSpPr>
        <p:spPr>
          <a:xfrm>
            <a:off x="381000" y="2057400"/>
            <a:ext cx="5486400" cy="3429000"/>
          </a:xfrm>
        </p:spPr>
        <p:txBody>
          <a:bodyPr>
            <a:noAutofit/>
          </a:bodyPr>
          <a:lstStyle/>
          <a:p>
            <a:pPr marL="233363" indent="-233363">
              <a:spcBef>
                <a:spcPts val="1200"/>
              </a:spcBef>
            </a:pPr>
            <a:r>
              <a:rPr lang="en-US" sz="2400" dirty="0" smtClean="0"/>
              <a:t>Register via teacher to access</a:t>
            </a:r>
          </a:p>
          <a:p>
            <a:pPr marL="233363" indent="-233363">
              <a:spcBef>
                <a:spcPts val="1200"/>
              </a:spcBef>
            </a:pPr>
            <a:r>
              <a:rPr lang="en-US" sz="2400" dirty="0" smtClean="0"/>
              <a:t>View or download materials</a:t>
            </a:r>
          </a:p>
          <a:p>
            <a:pPr marL="233363" indent="-233363">
              <a:spcBef>
                <a:spcPts val="1200"/>
              </a:spcBef>
            </a:pPr>
            <a:r>
              <a:rPr lang="en-US" sz="2400" dirty="0" smtClean="0"/>
              <a:t>Polls and check quizzes</a:t>
            </a:r>
          </a:p>
          <a:p>
            <a:pPr marL="233363" indent="-233363">
              <a:spcBef>
                <a:spcPts val="1200"/>
              </a:spcBef>
            </a:pPr>
            <a:r>
              <a:rPr lang="en-US" sz="2400" dirty="0" smtClean="0"/>
              <a:t>Worksheet templates</a:t>
            </a:r>
          </a:p>
          <a:p>
            <a:pPr marL="233363" indent="-233363">
              <a:spcBef>
                <a:spcPts val="1200"/>
              </a:spcBef>
            </a:pPr>
            <a:r>
              <a:rPr lang="en-US" sz="2400" dirty="0" smtClean="0"/>
              <a:t>Online calculators</a:t>
            </a:r>
          </a:p>
          <a:p>
            <a:pPr marL="233363" indent="-233363">
              <a:spcBef>
                <a:spcPts val="1200"/>
              </a:spcBef>
            </a:pPr>
            <a:r>
              <a:rPr lang="en-US" sz="2400" dirty="0" smtClean="0"/>
              <a:t>Personal finance resources</a:t>
            </a:r>
          </a:p>
        </p:txBody>
      </p:sp>
      <p:sp>
        <p:nvSpPr>
          <p:cNvPr id="7" name="Slide Number Placeholder 6"/>
          <p:cNvSpPr>
            <a:spLocks noGrp="1"/>
          </p:cNvSpPr>
          <p:nvPr>
            <p:ph type="sldNum" sz="quarter" idx="11"/>
          </p:nvPr>
        </p:nvSpPr>
        <p:spPr/>
        <p:txBody>
          <a:bodyPr/>
          <a:lstStyle/>
          <a:p>
            <a:fld id="{21E40966-1A1D-4479-B403-81FD516EAA39}" type="slidenum">
              <a:rPr lang="en-US" smtClean="0"/>
              <a:pPr/>
              <a:t>16</a:t>
            </a:fld>
            <a:endParaRPr lang="en-US" dirty="0"/>
          </a:p>
        </p:txBody>
      </p:sp>
      <p:pic>
        <p:nvPicPr>
          <p:cNvPr id="8" name="Picture 7"/>
          <p:cNvPicPr/>
          <p:nvPr/>
        </p:nvPicPr>
        <p:blipFill>
          <a:blip r:embed="rId4" cstate="print"/>
          <a:srcRect l="15224" t="20739" r="16827" b="3491"/>
          <a:stretch>
            <a:fillRect/>
          </a:stretch>
        </p:blipFill>
        <p:spPr bwMode="auto">
          <a:xfrm>
            <a:off x="4572000" y="1828800"/>
            <a:ext cx="4038600" cy="3514725"/>
          </a:xfrm>
          <a:prstGeom prst="rect">
            <a:avLst/>
          </a:prstGeom>
          <a:ln w="38100" cap="sq">
            <a:solidFill>
              <a:srgbClr val="000000"/>
            </a:solidFill>
            <a:prstDash val="solid"/>
            <a:miter lim="800000"/>
          </a:ln>
          <a:effectLst>
            <a:outerShdw blurRad="50800" dist="38100" dir="2700000" sx="102000" sy="102000" algn="tl" rotWithShape="0">
              <a:srgbClr val="000000">
                <a:alpha val="43000"/>
              </a:srgbClr>
            </a:outerShdw>
          </a:effectLst>
        </p:spPr>
      </p:pic>
    </p:spTree>
    <p:custDataLst>
      <p:tags r:id="rId1"/>
    </p:custDataLst>
  </p:cSld>
  <p:clrMapOvr>
    <a:masterClrMapping/>
  </p:clrMapOvr>
  <p:transition spd="med">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Download Curriculum</a:t>
            </a:r>
            <a:endParaRPr lang="en-US" dirty="0"/>
          </a:p>
        </p:txBody>
      </p:sp>
      <p:sp>
        <p:nvSpPr>
          <p:cNvPr id="4" name="Content Placeholder 3"/>
          <p:cNvSpPr>
            <a:spLocks noGrp="1"/>
          </p:cNvSpPr>
          <p:nvPr>
            <p:ph idx="1"/>
          </p:nvPr>
        </p:nvSpPr>
        <p:spPr>
          <a:xfrm>
            <a:off x="457200" y="2057401"/>
            <a:ext cx="2819400" cy="2514600"/>
          </a:xfrm>
        </p:spPr>
        <p:txBody>
          <a:bodyPr>
            <a:normAutofit/>
          </a:bodyPr>
          <a:lstStyle/>
          <a:p>
            <a:pPr marL="233363" indent="-233363"/>
            <a:r>
              <a:rPr lang="en-US" sz="2400" dirty="0" smtClean="0"/>
              <a:t>Must register to access</a:t>
            </a:r>
          </a:p>
          <a:p>
            <a:pPr marL="233363" indent="-233363"/>
            <a:r>
              <a:rPr lang="en-US" sz="2400" dirty="0" smtClean="0"/>
              <a:t>Select desired lessons, activities, assessments</a:t>
            </a:r>
          </a:p>
        </p:txBody>
      </p:sp>
      <p:sp>
        <p:nvSpPr>
          <p:cNvPr id="7" name="Slide Number Placeholder 6"/>
          <p:cNvSpPr>
            <a:spLocks noGrp="1"/>
          </p:cNvSpPr>
          <p:nvPr>
            <p:ph type="sldNum" sz="quarter" idx="11"/>
          </p:nvPr>
        </p:nvSpPr>
        <p:spPr/>
        <p:txBody>
          <a:bodyPr/>
          <a:lstStyle/>
          <a:p>
            <a:fld id="{21E40966-1A1D-4479-B403-81FD516EAA39}" type="slidenum">
              <a:rPr lang="en-US" smtClean="0"/>
              <a:pPr/>
              <a:t>17</a:t>
            </a:fld>
            <a:endParaRPr lang="en-US" dirty="0"/>
          </a:p>
        </p:txBody>
      </p:sp>
      <p:pic>
        <p:nvPicPr>
          <p:cNvPr id="14" name="Picture 13"/>
          <p:cNvPicPr/>
          <p:nvPr/>
        </p:nvPicPr>
        <p:blipFill>
          <a:blip r:embed="rId4" cstate="print"/>
          <a:srcRect l="20338" t="36682" r="21442" b="22772"/>
          <a:stretch>
            <a:fillRect/>
          </a:stretch>
        </p:blipFill>
        <p:spPr bwMode="auto">
          <a:xfrm>
            <a:off x="2971800" y="1600200"/>
            <a:ext cx="5791200" cy="4724400"/>
          </a:xfrm>
          <a:prstGeom prst="rect">
            <a:avLst/>
          </a:prstGeom>
          <a:ln w="38100" cap="sq">
            <a:solidFill>
              <a:srgbClr val="000000"/>
            </a:solidFill>
            <a:prstDash val="solid"/>
            <a:miter lim="800000"/>
          </a:ln>
          <a:effectLst>
            <a:outerShdw blurRad="50800" dist="38100" dir="2700000" sx="102000" sy="102000" algn="tl" rotWithShape="0">
              <a:srgbClr val="000000">
                <a:alpha val="43000"/>
              </a:srgbClr>
            </a:outerShdw>
          </a:effectLst>
        </p:spPr>
      </p:pic>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slide(fromRight)">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to Teachers &amp; Youth Mentors</a:t>
            </a:r>
            <a:endParaRPr lang="en-US" dirty="0"/>
          </a:p>
        </p:txBody>
      </p:sp>
      <p:sp>
        <p:nvSpPr>
          <p:cNvPr id="3" name="Content Placeholder 2"/>
          <p:cNvSpPr>
            <a:spLocks noGrp="1"/>
          </p:cNvSpPr>
          <p:nvPr>
            <p:ph idx="1"/>
          </p:nvPr>
        </p:nvSpPr>
        <p:spPr/>
        <p:txBody>
          <a:bodyPr>
            <a:normAutofit/>
          </a:bodyPr>
          <a:lstStyle/>
          <a:p>
            <a:r>
              <a:rPr lang="en-US" dirty="0" smtClean="0"/>
              <a:t>Easy to use</a:t>
            </a:r>
          </a:p>
          <a:p>
            <a:r>
              <a:rPr lang="en-US" dirty="0" smtClean="0"/>
              <a:t>Turnkey curriculum</a:t>
            </a:r>
          </a:p>
          <a:p>
            <a:r>
              <a:rPr lang="en-US" dirty="0" smtClean="0"/>
              <a:t>Designed by educators and experts</a:t>
            </a:r>
            <a:br>
              <a:rPr lang="en-US" dirty="0" smtClean="0"/>
            </a:br>
            <a:r>
              <a:rPr lang="en-US" dirty="0" smtClean="0"/>
              <a:t>for educators and teens</a:t>
            </a:r>
          </a:p>
          <a:p>
            <a:r>
              <a:rPr lang="en-US" dirty="0" smtClean="0"/>
              <a:t>Adaptable to classroom or workshop settings</a:t>
            </a:r>
          </a:p>
          <a:p>
            <a:r>
              <a:rPr lang="en-US" dirty="0" smtClean="0"/>
              <a:t>Flexible for program time limitations</a:t>
            </a:r>
          </a:p>
          <a:p>
            <a:r>
              <a:rPr lang="en-US" dirty="0" smtClean="0"/>
              <a:t>No cost</a:t>
            </a:r>
          </a:p>
        </p:txBody>
      </p:sp>
      <p:sp>
        <p:nvSpPr>
          <p:cNvPr id="4" name="Slide Number Placeholder 3"/>
          <p:cNvSpPr>
            <a:spLocks noGrp="1"/>
          </p:cNvSpPr>
          <p:nvPr>
            <p:ph type="sldNum" sz="quarter" idx="11"/>
          </p:nvPr>
        </p:nvSpPr>
        <p:spPr/>
        <p:txBody>
          <a:bodyPr/>
          <a:lstStyle/>
          <a:p>
            <a:fld id="{21E40966-1A1D-4479-B403-81FD516EAA39}" type="slidenum">
              <a:rPr lang="en-US" smtClean="0"/>
              <a:pPr/>
              <a:t>18</a:t>
            </a:fld>
            <a:endParaRPr lang="en-US" dirty="0"/>
          </a:p>
        </p:txBody>
      </p:sp>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Top)">
                                      <p:cBhvr>
                                        <p:cTn id="7" dur="500"/>
                                        <p:tgtEl>
                                          <p:spTgt spid="3">
                                            <p:txEl>
                                              <p:pRg st="0" end="0"/>
                                            </p:txEl>
                                          </p:spTgt>
                                        </p:tgtEl>
                                      </p:cBhvr>
                                    </p:animEffect>
                                  </p:childTnLst>
                                </p:cTn>
                              </p:par>
                            </p:childTnLst>
                          </p:cTn>
                        </p:par>
                        <p:par>
                          <p:cTn id="8" fill="hold">
                            <p:stCondLst>
                              <p:cond delay="1000"/>
                            </p:stCondLst>
                            <p:childTnLst>
                              <p:par>
                                <p:cTn id="9" presetID="12" presetClass="entr" presetSubtype="1"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Top)">
                                      <p:cBhvr>
                                        <p:cTn id="11" dur="500"/>
                                        <p:tgtEl>
                                          <p:spTgt spid="3">
                                            <p:txEl>
                                              <p:pRg st="1" end="1"/>
                                            </p:txEl>
                                          </p:spTgt>
                                        </p:tgtEl>
                                      </p:cBhvr>
                                    </p:animEffect>
                                  </p:childTnLst>
                                </p:cTn>
                              </p:par>
                            </p:childTnLst>
                          </p:cTn>
                        </p:par>
                        <p:par>
                          <p:cTn id="12" fill="hold">
                            <p:stCondLst>
                              <p:cond delay="2000"/>
                            </p:stCondLst>
                            <p:childTnLst>
                              <p:par>
                                <p:cTn id="13" presetID="12" presetClass="entr" presetSubtype="1" fill="hold" nodeType="after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Top)">
                                      <p:cBhvr>
                                        <p:cTn id="15" dur="500"/>
                                        <p:tgtEl>
                                          <p:spTgt spid="3">
                                            <p:txEl>
                                              <p:pRg st="2" end="2"/>
                                            </p:txEl>
                                          </p:spTgt>
                                        </p:tgtEl>
                                      </p:cBhvr>
                                    </p:animEffect>
                                  </p:childTnLst>
                                </p:cTn>
                              </p:par>
                            </p:childTnLst>
                          </p:cTn>
                        </p:par>
                        <p:par>
                          <p:cTn id="16" fill="hold">
                            <p:stCondLst>
                              <p:cond delay="3000"/>
                            </p:stCondLst>
                            <p:childTnLst>
                              <p:par>
                                <p:cTn id="17" presetID="12" presetClass="entr" presetSubtype="1" fill="hold" nodeType="afterEffect">
                                  <p:stCondLst>
                                    <p:cond delay="5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Top)">
                                      <p:cBhvr>
                                        <p:cTn id="19" dur="500"/>
                                        <p:tgtEl>
                                          <p:spTgt spid="3">
                                            <p:txEl>
                                              <p:pRg st="3" end="3"/>
                                            </p:txEl>
                                          </p:spTgt>
                                        </p:tgtEl>
                                      </p:cBhvr>
                                    </p:animEffect>
                                  </p:childTnLst>
                                </p:cTn>
                              </p:par>
                            </p:childTnLst>
                          </p:cTn>
                        </p:par>
                        <p:par>
                          <p:cTn id="20" fill="hold">
                            <p:stCondLst>
                              <p:cond delay="4000"/>
                            </p:stCondLst>
                            <p:childTnLst>
                              <p:par>
                                <p:cTn id="21" presetID="12" presetClass="entr" presetSubtype="1" fill="hold" nodeType="afterEffect">
                                  <p:stCondLst>
                                    <p:cond delay="5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Top)">
                                      <p:cBhvr>
                                        <p:cTn id="23" dur="500"/>
                                        <p:tgtEl>
                                          <p:spTgt spid="3">
                                            <p:txEl>
                                              <p:pRg st="4" end="4"/>
                                            </p:txEl>
                                          </p:spTgt>
                                        </p:tgtEl>
                                      </p:cBhvr>
                                    </p:animEffect>
                                  </p:childTnLst>
                                </p:cTn>
                              </p:par>
                            </p:childTnLst>
                          </p:cTn>
                        </p:par>
                        <p:par>
                          <p:cTn id="24" fill="hold">
                            <p:stCondLst>
                              <p:cond delay="5000"/>
                            </p:stCondLst>
                            <p:childTnLst>
                              <p:par>
                                <p:cTn id="25" presetID="12" presetClass="entr" presetSubtype="1" fill="hold" nodeType="afterEffect">
                                  <p:stCondLst>
                                    <p:cond delay="5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lide(fromTop)">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to Students</a:t>
            </a:r>
            <a:endParaRPr lang="en-US" dirty="0"/>
          </a:p>
        </p:txBody>
      </p:sp>
      <p:sp>
        <p:nvSpPr>
          <p:cNvPr id="3" name="Content Placeholder 2"/>
          <p:cNvSpPr>
            <a:spLocks noGrp="1"/>
          </p:cNvSpPr>
          <p:nvPr>
            <p:ph idx="1"/>
          </p:nvPr>
        </p:nvSpPr>
        <p:spPr/>
        <p:txBody>
          <a:bodyPr>
            <a:normAutofit/>
          </a:bodyPr>
          <a:lstStyle/>
          <a:p>
            <a:r>
              <a:rPr lang="en-US" dirty="0" smtClean="0"/>
              <a:t>Apply to teen lives</a:t>
            </a:r>
          </a:p>
          <a:p>
            <a:r>
              <a:rPr lang="en-US" dirty="0" smtClean="0"/>
              <a:t>Gain fundamental personal finance knowledge</a:t>
            </a:r>
          </a:p>
          <a:p>
            <a:r>
              <a:rPr lang="en-US" dirty="0" smtClean="0"/>
              <a:t>Build confidence in financial decision making</a:t>
            </a:r>
          </a:p>
          <a:p>
            <a:r>
              <a:rPr lang="en-US" dirty="0" smtClean="0"/>
              <a:t>Instill sound money management practices</a:t>
            </a:r>
          </a:p>
          <a:p>
            <a:r>
              <a:rPr lang="en-US" dirty="0" smtClean="0"/>
              <a:t>Lay foundation for life-long habits</a:t>
            </a:r>
          </a:p>
        </p:txBody>
      </p:sp>
      <p:sp>
        <p:nvSpPr>
          <p:cNvPr id="4" name="Slide Number Placeholder 3"/>
          <p:cNvSpPr>
            <a:spLocks noGrp="1"/>
          </p:cNvSpPr>
          <p:nvPr>
            <p:ph type="sldNum" sz="quarter" idx="11"/>
          </p:nvPr>
        </p:nvSpPr>
        <p:spPr/>
        <p:txBody>
          <a:bodyPr/>
          <a:lstStyle/>
          <a:p>
            <a:fld id="{21E40966-1A1D-4479-B403-81FD516EAA39}" type="slidenum">
              <a:rPr lang="en-US" smtClean="0"/>
              <a:pPr/>
              <a:t>19</a:t>
            </a:fld>
            <a:endParaRPr lang="en-US" dirty="0"/>
          </a:p>
        </p:txBody>
      </p:sp>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Top)">
                                      <p:cBhvr>
                                        <p:cTn id="7" dur="500"/>
                                        <p:tgtEl>
                                          <p:spTgt spid="3">
                                            <p:txEl>
                                              <p:pRg st="0" end="0"/>
                                            </p:txEl>
                                          </p:spTgt>
                                        </p:tgtEl>
                                      </p:cBhvr>
                                    </p:animEffect>
                                  </p:childTnLst>
                                </p:cTn>
                              </p:par>
                            </p:childTnLst>
                          </p:cTn>
                        </p:par>
                        <p:par>
                          <p:cTn id="8" fill="hold">
                            <p:stCondLst>
                              <p:cond delay="1000"/>
                            </p:stCondLst>
                            <p:childTnLst>
                              <p:par>
                                <p:cTn id="9" presetID="12" presetClass="entr" presetSubtype="1"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Top)">
                                      <p:cBhvr>
                                        <p:cTn id="11" dur="500"/>
                                        <p:tgtEl>
                                          <p:spTgt spid="3">
                                            <p:txEl>
                                              <p:pRg st="1" end="1"/>
                                            </p:txEl>
                                          </p:spTgt>
                                        </p:tgtEl>
                                      </p:cBhvr>
                                    </p:animEffect>
                                  </p:childTnLst>
                                </p:cTn>
                              </p:par>
                            </p:childTnLst>
                          </p:cTn>
                        </p:par>
                        <p:par>
                          <p:cTn id="12" fill="hold">
                            <p:stCondLst>
                              <p:cond delay="2000"/>
                            </p:stCondLst>
                            <p:childTnLst>
                              <p:par>
                                <p:cTn id="13" presetID="12" presetClass="entr" presetSubtype="1" fill="hold" nodeType="after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Top)">
                                      <p:cBhvr>
                                        <p:cTn id="15" dur="500"/>
                                        <p:tgtEl>
                                          <p:spTgt spid="3">
                                            <p:txEl>
                                              <p:pRg st="2" end="2"/>
                                            </p:txEl>
                                          </p:spTgt>
                                        </p:tgtEl>
                                      </p:cBhvr>
                                    </p:animEffect>
                                  </p:childTnLst>
                                </p:cTn>
                              </p:par>
                            </p:childTnLst>
                          </p:cTn>
                        </p:par>
                        <p:par>
                          <p:cTn id="16" fill="hold">
                            <p:stCondLst>
                              <p:cond delay="3000"/>
                            </p:stCondLst>
                            <p:childTnLst>
                              <p:par>
                                <p:cTn id="17" presetID="12" presetClass="entr" presetSubtype="1" fill="hold" nodeType="afterEffect">
                                  <p:stCondLst>
                                    <p:cond delay="5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Top)">
                                      <p:cBhvr>
                                        <p:cTn id="19" dur="500"/>
                                        <p:tgtEl>
                                          <p:spTgt spid="3">
                                            <p:txEl>
                                              <p:pRg st="3" end="3"/>
                                            </p:txEl>
                                          </p:spTgt>
                                        </p:tgtEl>
                                      </p:cBhvr>
                                    </p:animEffect>
                                  </p:childTnLst>
                                </p:cTn>
                              </p:par>
                            </p:childTnLst>
                          </p:cTn>
                        </p:par>
                        <p:par>
                          <p:cTn id="20" fill="hold">
                            <p:stCondLst>
                              <p:cond delay="4000"/>
                            </p:stCondLst>
                            <p:childTnLst>
                              <p:par>
                                <p:cTn id="21" presetID="12" presetClass="entr" presetSubtype="1" fill="hold" nodeType="afterEffect">
                                  <p:stCondLst>
                                    <p:cond delay="5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Top)">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Aligned to National Standards</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spcBef>
                <a:spcPts val="2200"/>
              </a:spcBef>
              <a:buSzPct val="130000"/>
            </a:pPr>
            <a:r>
              <a:rPr lang="en-US" dirty="0" smtClean="0"/>
              <a:t>Jump$tart Coalition for Personal Financial Literacy</a:t>
            </a:r>
            <a:br>
              <a:rPr lang="en-US" dirty="0" smtClean="0"/>
            </a:br>
            <a:r>
              <a:rPr lang="en-US" dirty="0" smtClean="0"/>
              <a:t>National Standards in K-12 Personal Finance Education</a:t>
            </a:r>
          </a:p>
          <a:p>
            <a:pPr>
              <a:lnSpc>
                <a:spcPct val="120000"/>
              </a:lnSpc>
              <a:spcBef>
                <a:spcPts val="2200"/>
              </a:spcBef>
              <a:buSzPct val="130000"/>
            </a:pPr>
            <a:r>
              <a:rPr lang="en-US" dirty="0" smtClean="0"/>
              <a:t>Financial Literacy and Education Commission Core Competencies</a:t>
            </a:r>
          </a:p>
          <a:p>
            <a:pPr>
              <a:lnSpc>
                <a:spcPct val="120000"/>
              </a:lnSpc>
              <a:spcBef>
                <a:spcPts val="2200"/>
              </a:spcBef>
              <a:buSzPct val="130000"/>
            </a:pPr>
            <a:r>
              <a:rPr lang="en-US" dirty="0" smtClean="0"/>
              <a:t>National Standards for Business Education-Personal Finance</a:t>
            </a:r>
          </a:p>
          <a:p>
            <a:pPr>
              <a:lnSpc>
                <a:spcPct val="120000"/>
              </a:lnSpc>
              <a:spcBef>
                <a:spcPts val="2200"/>
              </a:spcBef>
              <a:buSzPct val="130000"/>
            </a:pPr>
            <a:r>
              <a:rPr lang="en-US" dirty="0" smtClean="0"/>
              <a:t>Council for Economic Education </a:t>
            </a:r>
            <a:br>
              <a:rPr lang="en-US" dirty="0" smtClean="0"/>
            </a:br>
            <a:r>
              <a:rPr lang="en-US" dirty="0" smtClean="0"/>
              <a:t>Voluntary National Content  Standards in Economics</a:t>
            </a:r>
          </a:p>
          <a:p>
            <a:pPr>
              <a:lnSpc>
                <a:spcPct val="120000"/>
              </a:lnSpc>
              <a:spcBef>
                <a:spcPts val="2200"/>
              </a:spcBef>
              <a:buSzPct val="130000"/>
            </a:pPr>
            <a:r>
              <a:rPr lang="en-US" dirty="0" smtClean="0"/>
              <a:t>National Standards for Family and Consumer Sciences Education </a:t>
            </a:r>
          </a:p>
          <a:p>
            <a:pPr>
              <a:lnSpc>
                <a:spcPct val="120000"/>
              </a:lnSpc>
              <a:spcBef>
                <a:spcPts val="2200"/>
              </a:spcBef>
              <a:buSzPct val="130000"/>
            </a:pPr>
            <a:r>
              <a:rPr lang="en-US" dirty="0" smtClean="0"/>
              <a:t>Partnership for 21st  Century Skills</a:t>
            </a:r>
          </a:p>
        </p:txBody>
      </p:sp>
      <p:sp>
        <p:nvSpPr>
          <p:cNvPr id="4" name="Slide Number Placeholder 3"/>
          <p:cNvSpPr>
            <a:spLocks noGrp="1"/>
          </p:cNvSpPr>
          <p:nvPr>
            <p:ph type="sldNum" sz="quarter" idx="11"/>
          </p:nvPr>
        </p:nvSpPr>
        <p:spPr/>
        <p:txBody>
          <a:bodyPr/>
          <a:lstStyle/>
          <a:p>
            <a:fld id="{21E40966-1A1D-4479-B403-81FD516EAA39}" type="slidenum">
              <a:rPr lang="en-US" smtClean="0"/>
              <a:pPr/>
              <a:t>20</a:t>
            </a:fld>
            <a:endParaRPr lang="en-US" dirty="0"/>
          </a:p>
        </p:txBody>
      </p:sp>
    </p:spTree>
    <p:custDataLst>
      <p:tags r:id="rId1"/>
    </p:custData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mph" presetSubtype="0" fill="hold" nodeType="afterEffect">
                                  <p:stCondLst>
                                    <p:cond delay="500"/>
                                  </p:stCondLst>
                                  <p:childTnLst>
                                    <p:animClr clrSpc="hsl">
                                      <p:cBhvr override="childStyle">
                                        <p:cTn id="6" dur="500" fill="hold"/>
                                        <p:tgtEl>
                                          <p:spTgt spid="3">
                                            <p:txEl>
                                              <p:pRg st="0" end="0"/>
                                            </p:txEl>
                                          </p:spTgt>
                                        </p:tgtEl>
                                        <p:attrNameLst>
                                          <p:attrName>style.color</p:attrName>
                                        </p:attrNameLst>
                                      </p:cBhvr>
                                      <p:by>
                                        <p:hsl h="0" s="12549" l="25098"/>
                                      </p:by>
                                    </p:animClr>
                                    <p:animClr clrSpc="hsl">
                                      <p:cBhvr>
                                        <p:cTn id="7" dur="500" fill="hold"/>
                                        <p:tgtEl>
                                          <p:spTgt spid="3">
                                            <p:txEl>
                                              <p:pRg st="0" end="0"/>
                                            </p:txEl>
                                          </p:spTgt>
                                        </p:tgtEl>
                                        <p:attrNameLst>
                                          <p:attrName>fillcolor</p:attrName>
                                        </p:attrNameLst>
                                      </p:cBhvr>
                                      <p:by>
                                        <p:hsl h="0" s="12549" l="25098"/>
                                      </p:by>
                                    </p:animClr>
                                    <p:animClr clrSpc="hsl">
                                      <p:cBhvr>
                                        <p:cTn id="8" dur="500" fill="hold"/>
                                        <p:tgtEl>
                                          <p:spTgt spid="3">
                                            <p:txEl>
                                              <p:pRg st="0" end="0"/>
                                            </p:txEl>
                                          </p:spTgt>
                                        </p:tgtEl>
                                        <p:attrNameLst>
                                          <p:attrName>stroke.color</p:attrName>
                                        </p:attrNameLst>
                                      </p:cBhvr>
                                      <p:by>
                                        <p:hsl h="0" s="12549" l="25098"/>
                                      </p:by>
                                    </p:animClr>
                                    <p:set>
                                      <p:cBhvr>
                                        <p:cTn id="9" dur="500" fill="hold"/>
                                        <p:tgtEl>
                                          <p:spTgt spid="3">
                                            <p:txEl>
                                              <p:pRg st="0" end="0"/>
                                            </p:txEl>
                                          </p:spTgt>
                                        </p:tgtEl>
                                        <p:attrNameLst>
                                          <p:attrName>fill.type</p:attrName>
                                        </p:attrNameLst>
                                      </p:cBhvr>
                                      <p:to>
                                        <p:strVal val="solid"/>
                                      </p:to>
                                    </p:set>
                                  </p:childTnLst>
                                </p:cTn>
                              </p:par>
                            </p:childTnLst>
                          </p:cTn>
                        </p:par>
                        <p:par>
                          <p:cTn id="10" fill="hold">
                            <p:stCondLst>
                              <p:cond delay="1000"/>
                            </p:stCondLst>
                            <p:childTnLst>
                              <p:par>
                                <p:cTn id="11" presetID="30" presetClass="emph" presetSubtype="0" fill="hold" nodeType="afterEffect">
                                  <p:stCondLst>
                                    <p:cond delay="500"/>
                                  </p:stCondLst>
                                  <p:childTnLst>
                                    <p:animClr clrSpc="hsl">
                                      <p:cBhvr override="childStyle">
                                        <p:cTn id="12" dur="500" fill="hold"/>
                                        <p:tgtEl>
                                          <p:spTgt spid="3">
                                            <p:txEl>
                                              <p:pRg st="1" end="1"/>
                                            </p:txEl>
                                          </p:spTgt>
                                        </p:tgtEl>
                                        <p:attrNameLst>
                                          <p:attrName>style.color</p:attrName>
                                        </p:attrNameLst>
                                      </p:cBhvr>
                                      <p:by>
                                        <p:hsl h="0" s="12549" l="25098"/>
                                      </p:by>
                                    </p:animClr>
                                    <p:animClr clrSpc="hsl">
                                      <p:cBhvr>
                                        <p:cTn id="13" dur="500" fill="hold"/>
                                        <p:tgtEl>
                                          <p:spTgt spid="3">
                                            <p:txEl>
                                              <p:pRg st="1" end="1"/>
                                            </p:txEl>
                                          </p:spTgt>
                                        </p:tgtEl>
                                        <p:attrNameLst>
                                          <p:attrName>fillcolor</p:attrName>
                                        </p:attrNameLst>
                                      </p:cBhvr>
                                      <p:by>
                                        <p:hsl h="0" s="12549" l="25098"/>
                                      </p:by>
                                    </p:animClr>
                                    <p:animClr clrSpc="hsl">
                                      <p:cBhvr>
                                        <p:cTn id="14" dur="500" fill="hold"/>
                                        <p:tgtEl>
                                          <p:spTgt spid="3">
                                            <p:txEl>
                                              <p:pRg st="1" end="1"/>
                                            </p:txEl>
                                          </p:spTgt>
                                        </p:tgtEl>
                                        <p:attrNameLst>
                                          <p:attrName>stroke.color</p:attrName>
                                        </p:attrNameLst>
                                      </p:cBhvr>
                                      <p:by>
                                        <p:hsl h="0" s="12549" l="25098"/>
                                      </p:by>
                                    </p:animClr>
                                    <p:set>
                                      <p:cBhvr>
                                        <p:cTn id="15" dur="500" fill="hold"/>
                                        <p:tgtEl>
                                          <p:spTgt spid="3">
                                            <p:txEl>
                                              <p:pRg st="1" end="1"/>
                                            </p:txEl>
                                          </p:spTgt>
                                        </p:tgtEl>
                                        <p:attrNameLst>
                                          <p:attrName>fill.type</p:attrName>
                                        </p:attrNameLst>
                                      </p:cBhvr>
                                      <p:to>
                                        <p:strVal val="solid"/>
                                      </p:to>
                                    </p:set>
                                  </p:childTnLst>
                                </p:cTn>
                              </p:par>
                            </p:childTnLst>
                          </p:cTn>
                        </p:par>
                        <p:par>
                          <p:cTn id="16" fill="hold">
                            <p:stCondLst>
                              <p:cond delay="2000"/>
                            </p:stCondLst>
                            <p:childTnLst>
                              <p:par>
                                <p:cTn id="17" presetID="30" presetClass="emph" presetSubtype="0" fill="hold" nodeType="afterEffect">
                                  <p:stCondLst>
                                    <p:cond delay="500"/>
                                  </p:stCondLst>
                                  <p:childTnLst>
                                    <p:animClr clrSpc="hsl">
                                      <p:cBhvr override="childStyle">
                                        <p:cTn id="18" dur="500" fill="hold"/>
                                        <p:tgtEl>
                                          <p:spTgt spid="3">
                                            <p:txEl>
                                              <p:pRg st="2" end="2"/>
                                            </p:txEl>
                                          </p:spTgt>
                                        </p:tgtEl>
                                        <p:attrNameLst>
                                          <p:attrName>style.color</p:attrName>
                                        </p:attrNameLst>
                                      </p:cBhvr>
                                      <p:by>
                                        <p:hsl h="0" s="12549" l="25098"/>
                                      </p:by>
                                    </p:animClr>
                                    <p:animClr clrSpc="hsl">
                                      <p:cBhvr>
                                        <p:cTn id="19" dur="500" fill="hold"/>
                                        <p:tgtEl>
                                          <p:spTgt spid="3">
                                            <p:txEl>
                                              <p:pRg st="2" end="2"/>
                                            </p:txEl>
                                          </p:spTgt>
                                        </p:tgtEl>
                                        <p:attrNameLst>
                                          <p:attrName>fillcolor</p:attrName>
                                        </p:attrNameLst>
                                      </p:cBhvr>
                                      <p:by>
                                        <p:hsl h="0" s="12549" l="25098"/>
                                      </p:by>
                                    </p:animClr>
                                    <p:animClr clrSpc="hsl">
                                      <p:cBhvr>
                                        <p:cTn id="20" dur="500" fill="hold"/>
                                        <p:tgtEl>
                                          <p:spTgt spid="3">
                                            <p:txEl>
                                              <p:pRg st="2" end="2"/>
                                            </p:txEl>
                                          </p:spTgt>
                                        </p:tgtEl>
                                        <p:attrNameLst>
                                          <p:attrName>stroke.color</p:attrName>
                                        </p:attrNameLst>
                                      </p:cBhvr>
                                      <p:by>
                                        <p:hsl h="0" s="12549" l="25098"/>
                                      </p:by>
                                    </p:animClr>
                                    <p:set>
                                      <p:cBhvr>
                                        <p:cTn id="21" dur="500" fill="hold"/>
                                        <p:tgtEl>
                                          <p:spTgt spid="3">
                                            <p:txEl>
                                              <p:pRg st="2" end="2"/>
                                            </p:txEl>
                                          </p:spTgt>
                                        </p:tgtEl>
                                        <p:attrNameLst>
                                          <p:attrName>fill.type</p:attrName>
                                        </p:attrNameLst>
                                      </p:cBhvr>
                                      <p:to>
                                        <p:strVal val="solid"/>
                                      </p:to>
                                    </p:set>
                                  </p:childTnLst>
                                </p:cTn>
                              </p:par>
                            </p:childTnLst>
                          </p:cTn>
                        </p:par>
                        <p:par>
                          <p:cTn id="22" fill="hold">
                            <p:stCondLst>
                              <p:cond delay="3000"/>
                            </p:stCondLst>
                            <p:childTnLst>
                              <p:par>
                                <p:cTn id="23" presetID="30" presetClass="emph" presetSubtype="0" fill="hold" nodeType="afterEffect">
                                  <p:stCondLst>
                                    <p:cond delay="500"/>
                                  </p:stCondLst>
                                  <p:childTnLst>
                                    <p:animClr clrSpc="hsl">
                                      <p:cBhvr override="childStyle">
                                        <p:cTn id="24" dur="500" fill="hold"/>
                                        <p:tgtEl>
                                          <p:spTgt spid="3">
                                            <p:txEl>
                                              <p:pRg st="3" end="3"/>
                                            </p:txEl>
                                          </p:spTgt>
                                        </p:tgtEl>
                                        <p:attrNameLst>
                                          <p:attrName>style.color</p:attrName>
                                        </p:attrNameLst>
                                      </p:cBhvr>
                                      <p:by>
                                        <p:hsl h="0" s="12549" l="25098"/>
                                      </p:by>
                                    </p:animClr>
                                    <p:animClr clrSpc="hsl">
                                      <p:cBhvr>
                                        <p:cTn id="25" dur="500" fill="hold"/>
                                        <p:tgtEl>
                                          <p:spTgt spid="3">
                                            <p:txEl>
                                              <p:pRg st="3" end="3"/>
                                            </p:txEl>
                                          </p:spTgt>
                                        </p:tgtEl>
                                        <p:attrNameLst>
                                          <p:attrName>fillcolor</p:attrName>
                                        </p:attrNameLst>
                                      </p:cBhvr>
                                      <p:by>
                                        <p:hsl h="0" s="12549" l="25098"/>
                                      </p:by>
                                    </p:animClr>
                                    <p:animClr clrSpc="hsl">
                                      <p:cBhvr>
                                        <p:cTn id="26" dur="500" fill="hold"/>
                                        <p:tgtEl>
                                          <p:spTgt spid="3">
                                            <p:txEl>
                                              <p:pRg st="3" end="3"/>
                                            </p:txEl>
                                          </p:spTgt>
                                        </p:tgtEl>
                                        <p:attrNameLst>
                                          <p:attrName>stroke.color</p:attrName>
                                        </p:attrNameLst>
                                      </p:cBhvr>
                                      <p:by>
                                        <p:hsl h="0" s="12549" l="25098"/>
                                      </p:by>
                                    </p:animClr>
                                    <p:set>
                                      <p:cBhvr>
                                        <p:cTn id="27" dur="500" fill="hold"/>
                                        <p:tgtEl>
                                          <p:spTgt spid="3">
                                            <p:txEl>
                                              <p:pRg st="3" end="3"/>
                                            </p:txEl>
                                          </p:spTgt>
                                        </p:tgtEl>
                                        <p:attrNameLst>
                                          <p:attrName>fill.type</p:attrName>
                                        </p:attrNameLst>
                                      </p:cBhvr>
                                      <p:to>
                                        <p:strVal val="solid"/>
                                      </p:to>
                                    </p:set>
                                  </p:childTnLst>
                                </p:cTn>
                              </p:par>
                            </p:childTnLst>
                          </p:cTn>
                        </p:par>
                        <p:par>
                          <p:cTn id="28" fill="hold">
                            <p:stCondLst>
                              <p:cond delay="4000"/>
                            </p:stCondLst>
                            <p:childTnLst>
                              <p:par>
                                <p:cTn id="29" presetID="30" presetClass="emph" presetSubtype="0" fill="hold" nodeType="afterEffect">
                                  <p:stCondLst>
                                    <p:cond delay="500"/>
                                  </p:stCondLst>
                                  <p:childTnLst>
                                    <p:animClr clrSpc="hsl">
                                      <p:cBhvr override="childStyle">
                                        <p:cTn id="30" dur="500" fill="hold"/>
                                        <p:tgtEl>
                                          <p:spTgt spid="3">
                                            <p:txEl>
                                              <p:pRg st="4" end="4"/>
                                            </p:txEl>
                                          </p:spTgt>
                                        </p:tgtEl>
                                        <p:attrNameLst>
                                          <p:attrName>style.color</p:attrName>
                                        </p:attrNameLst>
                                      </p:cBhvr>
                                      <p:by>
                                        <p:hsl h="0" s="12549" l="25098"/>
                                      </p:by>
                                    </p:animClr>
                                    <p:animClr clrSpc="hsl">
                                      <p:cBhvr>
                                        <p:cTn id="31" dur="500" fill="hold"/>
                                        <p:tgtEl>
                                          <p:spTgt spid="3">
                                            <p:txEl>
                                              <p:pRg st="4" end="4"/>
                                            </p:txEl>
                                          </p:spTgt>
                                        </p:tgtEl>
                                        <p:attrNameLst>
                                          <p:attrName>fillcolor</p:attrName>
                                        </p:attrNameLst>
                                      </p:cBhvr>
                                      <p:by>
                                        <p:hsl h="0" s="12549" l="25098"/>
                                      </p:by>
                                    </p:animClr>
                                    <p:animClr clrSpc="hsl">
                                      <p:cBhvr>
                                        <p:cTn id="32" dur="500" fill="hold"/>
                                        <p:tgtEl>
                                          <p:spTgt spid="3">
                                            <p:txEl>
                                              <p:pRg st="4" end="4"/>
                                            </p:txEl>
                                          </p:spTgt>
                                        </p:tgtEl>
                                        <p:attrNameLst>
                                          <p:attrName>stroke.color</p:attrName>
                                        </p:attrNameLst>
                                      </p:cBhvr>
                                      <p:by>
                                        <p:hsl h="0" s="12549" l="25098"/>
                                      </p:by>
                                    </p:animClr>
                                    <p:set>
                                      <p:cBhvr>
                                        <p:cTn id="33" dur="500" fill="hold"/>
                                        <p:tgtEl>
                                          <p:spTgt spid="3">
                                            <p:txEl>
                                              <p:pRg st="4" end="4"/>
                                            </p:txEl>
                                          </p:spTgt>
                                        </p:tgtEl>
                                        <p:attrNameLst>
                                          <p:attrName>fill.type</p:attrName>
                                        </p:attrNameLst>
                                      </p:cBhvr>
                                      <p:to>
                                        <p:strVal val="solid"/>
                                      </p:to>
                                    </p:set>
                                  </p:childTnLst>
                                </p:cTn>
                              </p:par>
                            </p:childTnLst>
                          </p:cTn>
                        </p:par>
                        <p:par>
                          <p:cTn id="34" fill="hold">
                            <p:stCondLst>
                              <p:cond delay="5000"/>
                            </p:stCondLst>
                            <p:childTnLst>
                              <p:par>
                                <p:cTn id="35" presetID="30" presetClass="emph" presetSubtype="0" fill="hold" nodeType="afterEffect">
                                  <p:stCondLst>
                                    <p:cond delay="500"/>
                                  </p:stCondLst>
                                  <p:childTnLst>
                                    <p:animClr clrSpc="hsl">
                                      <p:cBhvr override="childStyle">
                                        <p:cTn id="36" dur="500" fill="hold"/>
                                        <p:tgtEl>
                                          <p:spTgt spid="3">
                                            <p:txEl>
                                              <p:pRg st="5" end="5"/>
                                            </p:txEl>
                                          </p:spTgt>
                                        </p:tgtEl>
                                        <p:attrNameLst>
                                          <p:attrName>style.color</p:attrName>
                                        </p:attrNameLst>
                                      </p:cBhvr>
                                      <p:by>
                                        <p:hsl h="0" s="12549" l="25098"/>
                                      </p:by>
                                    </p:animClr>
                                    <p:animClr clrSpc="hsl">
                                      <p:cBhvr>
                                        <p:cTn id="37" dur="500" fill="hold"/>
                                        <p:tgtEl>
                                          <p:spTgt spid="3">
                                            <p:txEl>
                                              <p:pRg st="5" end="5"/>
                                            </p:txEl>
                                          </p:spTgt>
                                        </p:tgtEl>
                                        <p:attrNameLst>
                                          <p:attrName>fillcolor</p:attrName>
                                        </p:attrNameLst>
                                      </p:cBhvr>
                                      <p:by>
                                        <p:hsl h="0" s="12549" l="25098"/>
                                      </p:by>
                                    </p:animClr>
                                    <p:animClr clrSpc="hsl">
                                      <p:cBhvr>
                                        <p:cTn id="38" dur="500" fill="hold"/>
                                        <p:tgtEl>
                                          <p:spTgt spid="3">
                                            <p:txEl>
                                              <p:pRg st="5" end="5"/>
                                            </p:txEl>
                                          </p:spTgt>
                                        </p:tgtEl>
                                        <p:attrNameLst>
                                          <p:attrName>stroke.color</p:attrName>
                                        </p:attrNameLst>
                                      </p:cBhvr>
                                      <p:by>
                                        <p:hsl h="0" s="12549" l="25098"/>
                                      </p:by>
                                    </p:animClr>
                                    <p:set>
                                      <p:cBhvr>
                                        <p:cTn id="39" dur="500" fill="hold"/>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Materials</a:t>
            </a:r>
            <a:endParaRPr lang="en-US" dirty="0"/>
          </a:p>
        </p:txBody>
      </p:sp>
      <p:sp>
        <p:nvSpPr>
          <p:cNvPr id="3" name="Content Placeholder 2"/>
          <p:cNvSpPr>
            <a:spLocks noGrp="1"/>
          </p:cNvSpPr>
          <p:nvPr>
            <p:ph idx="1"/>
          </p:nvPr>
        </p:nvSpPr>
        <p:spPr>
          <a:xfrm>
            <a:off x="457200" y="1752600"/>
            <a:ext cx="8229600" cy="4525963"/>
          </a:xfrm>
        </p:spPr>
        <p:txBody>
          <a:bodyPr>
            <a:normAutofit/>
          </a:bodyPr>
          <a:lstStyle/>
          <a:p>
            <a:pPr algn="ctr">
              <a:buNone/>
            </a:pPr>
            <a:r>
              <a:rPr lang="en-US" sz="4000" dirty="0" smtClean="0"/>
              <a:t>Order Online (and/or) Download files</a:t>
            </a:r>
          </a:p>
          <a:p>
            <a:pPr algn="ctr">
              <a:buNone/>
            </a:pPr>
            <a:r>
              <a:rPr lang="en-US" sz="5400" dirty="0" smtClean="0">
                <a:solidFill>
                  <a:srgbClr val="FFC000"/>
                </a:solidFill>
              </a:rPr>
              <a:t>www.hsfpp.org</a:t>
            </a:r>
          </a:p>
          <a:p>
            <a:pPr algn="ctr">
              <a:buNone/>
            </a:pPr>
            <a:endParaRPr lang="en-US" sz="4000" dirty="0" smtClean="0"/>
          </a:p>
        </p:txBody>
      </p:sp>
      <p:sp>
        <p:nvSpPr>
          <p:cNvPr id="4" name="Slide Number Placeholder 3"/>
          <p:cNvSpPr>
            <a:spLocks noGrp="1"/>
          </p:cNvSpPr>
          <p:nvPr>
            <p:ph type="sldNum" sz="quarter" idx="11"/>
          </p:nvPr>
        </p:nvSpPr>
        <p:spPr/>
        <p:txBody>
          <a:bodyPr/>
          <a:lstStyle/>
          <a:p>
            <a:fld id="{21E40966-1A1D-4479-B403-81FD516EAA39}" type="slidenum">
              <a:rPr lang="en-US" smtClean="0"/>
              <a:pPr/>
              <a:t>21</a:t>
            </a:fld>
            <a:endParaRPr lang="en-US" dirty="0"/>
          </a:p>
        </p:txBody>
      </p:sp>
      <p:pic>
        <p:nvPicPr>
          <p:cNvPr id="5" name="Picture 4"/>
          <p:cNvPicPr/>
          <p:nvPr/>
        </p:nvPicPr>
        <p:blipFill>
          <a:blip r:embed="rId4" cstate="print"/>
          <a:srcRect l="11539" t="54415" r="65865" b="26694"/>
          <a:stretch>
            <a:fillRect/>
          </a:stretch>
        </p:blipFill>
        <p:spPr bwMode="auto">
          <a:xfrm>
            <a:off x="2819400" y="3962400"/>
            <a:ext cx="3505200" cy="2362200"/>
          </a:xfrm>
          <a:prstGeom prst="rect">
            <a:avLst/>
          </a:prstGeom>
          <a:noFill/>
          <a:ln w="9525">
            <a:noFill/>
            <a:miter lim="800000"/>
            <a:headEnd/>
            <a:tailEnd/>
          </a:ln>
        </p:spPr>
      </p:pic>
    </p:spTree>
    <p:custDataLst>
      <p:tags r:id="rId1"/>
    </p:custDataLst>
  </p:cSld>
  <p:clrMapOvr>
    <a:masterClrMapping/>
  </p:clrMapOvr>
  <p:transition spd="med">
    <p:push/>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0"/>
  <p:tag name="PARTLISTDEFAULT" val="0"/>
  <p:tag name="INCORRECTPOINTVALUE" val="0"/>
  <p:tag name="AUTOADJUSTPARTRANGE" val="True"/>
  <p:tag name="FIBNUMRESULTS" val="5"/>
  <p:tag name="PRRESPONSE2" val="9"/>
  <p:tag name="PRRESPONSE6" val="5"/>
  <p:tag name="PRRESPONSE10" val="1"/>
  <p:tag name="POWERPOINTVERSION" val="12.0"/>
  <p:tag name="CSVFORMAT" val="0"/>
  <p:tag name="RESPCOUNTERFORMAT" val="0"/>
  <p:tag name="ALLOWDUPLICATES" val="False"/>
  <p:tag name="REVIEWONLY" val="False"/>
  <p:tag name="RACEANIMATIONSPEED" val="3"/>
  <p:tag name="BUBBLENAMEVISIBLE" val="True"/>
  <p:tag name="CUSTOMGRIDBACKCOLOR" val="-722948"/>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00"/>
  <p:tag name="USESECONDARYMONITOR" val="True"/>
  <p:tag name="PARTICIPANTSINLEADERBOARD" val="5"/>
  <p:tag name="MULTIRESPDIVISOR" val="1"/>
  <p:tag name="SAVECSVWITHSESSION" val="True"/>
  <p:tag name="DISPLAYNAME" val="True"/>
  <p:tag name="PRRESPONSE7" val="4"/>
  <p:tag name="POLLINGCYCLE" val="2"/>
  <p:tag name="STDCHART" val="1"/>
  <p:tag name="RESPTABLESTYLE" val="-1"/>
  <p:tag name="CUSTOMCELLBACKCOLOR1" val="-657956"/>
  <p:tag name="PRRESPONSE4" val="7"/>
  <p:tag name="ADVANCEDSETTINGSVIEW" val="False"/>
  <p:tag name="DELIMITERS" val="3.1"/>
  <p:tag name="TPFULLVERSION" val="4.2.3.231"/>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www.hsfpp.org&amp;quot;&quot;/&gt;&lt;property id=&quot;20307&quot; value=&quot;287&quot;/&gt;&lt;/object&gt;&lt;object type=&quot;3&quot; unique_id=&quot;10005&quot;&gt;&lt;property id=&quot;20148&quot; value=&quot;5&quot;/&gt;&lt;property id=&quot;20300&quot; value=&quot;Slide 3 - &amp;quot;The National Endowment for&amp;#x0D;&amp;#x0A; Financial Education is . . .&amp;quot;&quot;/&gt;&lt;property id=&quot;20307&quot; value=&quot;303&quot;/&gt;&lt;/object&gt;&lt;object type=&quot;3&quot; unique_id=&quot;10006&quot;&gt;&lt;property id=&quot;20148&quot; value=&quot;5&quot;/&gt;&lt;property id=&quot;20300&quot; value=&quot;Slide 4 - &amp;quot;NEFE Reaches Consumers&amp;quot;&quot;/&gt;&lt;property id=&quot;20307&quot; value=&quot;306&quot;/&gt;&lt;/object&gt;&lt;object type=&quot;3&quot; unique_id=&quot;10007&quot;&gt;&lt;property id=&quot;20148&quot; value=&quot;5&quot;/&gt;&lt;property id=&quot;20300&quot; value=&quot;Slide 5 - &amp;quot;Something Every Student Should Know&amp;quot;&quot;/&gt;&lt;property id=&quot;20307&quot; value=&quot;330&quot;/&gt;&lt;/object&gt;&lt;object type=&quot;3&quot; unique_id=&quot;10012&quot;&gt;&lt;property id=&quot;20148&quot; value=&quot;5&quot;/&gt;&lt;property id=&quot;20300&quot; value=&quot;Slide 11 - &amp;quot;6 Program Modules&amp;quot;&quot;/&gt;&lt;property id=&quot;20307&quot; value=&quot;333&quot;/&gt;&lt;/object&gt;&lt;object type=&quot;3&quot; unique_id=&quot;10013&quot;&gt;&lt;property id=&quot;20148&quot; value=&quot;5&quot;/&gt;&lt;property id=&quot;20300&quot; value=&quot;Slide 12 - &amp;quot;5 Transferable Skills&amp;quot;&quot;/&gt;&lt;property id=&quot;20307&quot; value=&quot;335&quot;/&gt;&lt;/object&gt;&lt;object type=&quot;3&quot; unique_id=&quot;10014&quot;&gt;&lt;property id=&quot;20148&quot; value=&quot;5&quot;/&gt;&lt;property id=&quot;20300&quot; value=&quot;Slide 8 - &amp;quot;Module Components&amp;quot;&quot;/&gt;&lt;property id=&quot;20307&quot; value=&quot;282&quot;/&gt;&lt;/object&gt;&lt;object type=&quot;3&quot; unique_id=&quot;10015&quot;&gt;&lt;property id=&quot;20148&quot; value=&quot;5&quot;/&gt;&lt;property id=&quot;20300&quot; value=&quot;Slide 13 - &amp;quot;Student Guide Series&amp;quot;&quot;/&gt;&lt;property id=&quot;20307&quot; value=&quot;290&quot;/&gt;&lt;/object&gt;&lt;object type=&quot;3&quot; unique_id=&quot;10016&quot;&gt;&lt;property id=&quot;20148&quot; value=&quot;5&quot;/&gt;&lt;property id=&quot;20300&quot; value=&quot;Slide 14 - &amp;quot;Student Guide Style&amp;quot;&quot;/&gt;&lt;property id=&quot;20307&quot; value=&quot;295&quot;/&gt;&lt;/object&gt;&lt;object type=&quot;3&quot; unique_id=&quot;10017&quot;&gt;&lt;property id=&quot;20148&quot; value=&quot;5&quot;/&gt;&lt;property id=&quot;20300&quot; value=&quot;Slide 9 - &amp;quot;Instructor Materials&amp;quot;&quot;/&gt;&lt;property id=&quot;20307&quot; value=&quot;291&quot;/&gt;&lt;/object&gt;&lt;object type=&quot;3&quot; unique_id=&quot;10019&quot;&gt;&lt;property id=&quot;20148&quot; value=&quot;5&quot;/&gt;&lt;property id=&quot;20300&quot; value=&quot;Slide 15 - &amp;quot;Home Page&amp;quot;&quot;/&gt;&lt;property id=&quot;20307&quot; value=&quot;297&quot;/&gt;&lt;/object&gt;&lt;object type=&quot;3&quot; unique_id=&quot;10020&quot;&gt;&lt;property id=&quot;20148&quot; value=&quot;5&quot;/&gt;&lt;property id=&quot;20300&quot; value=&quot;Slide 16 - &amp;quot;Educator Page&amp;quot;&quot;/&gt;&lt;property id=&quot;20307&quot; value=&quot;300&quot;/&gt;&lt;/object&gt;&lt;object type=&quot;3&quot; unique_id=&quot;10021&quot;&gt;&lt;property id=&quot;20148&quot; value=&quot;5&quot;/&gt;&lt;property id=&quot;20300&quot; value=&quot;Slide 17 - &amp;quot;Student Page&amp;quot;&quot;/&gt;&lt;property id=&quot;20307&quot; value=&quot;301&quot;/&gt;&lt;/object&gt;&lt;object type=&quot;3&quot; unique_id=&quot;10022&quot;&gt;&lt;property id=&quot;20148&quot; value=&quot;5&quot;/&gt;&lt;property id=&quot;20300&quot; value=&quot;Slide 18 - &amp;quot;Download Curriculum&amp;quot;&quot;/&gt;&lt;property id=&quot;20307&quot; value=&quot;298&quot;/&gt;&lt;/object&gt;&lt;object type=&quot;3&quot; unique_id=&quot;10029&quot;&gt;&lt;property id=&quot;20148&quot; value=&quot;5&quot;/&gt;&lt;property id=&quot;20300&quot; value=&quot;Slide 22 - &amp;quot;Get Materials&amp;quot;&quot;/&gt;&lt;property id=&quot;20307&quot; value=&quot;288&quot;/&gt;&lt;/object&gt;&lt;object type=&quot;3&quot; unique_id=&quot;10534&quot;&gt;&lt;property id=&quot;20148&quot; value=&quot;5&quot;/&gt;&lt;property id=&quot;20300&quot; value=&quot;Slide 2 - &amp;quot;HSFPP Partners&amp;quot;&quot;/&gt;&lt;property id=&quot;20307&quot; value=&quot;337&quot;/&gt;&lt;/object&gt;&lt;object type=&quot;3&quot; unique_id=&quot;10535&quot;&gt;&lt;property id=&quot;20148&quot; value=&quot;5&quot;/&gt;&lt;property id=&quot;20300&quot; value=&quot;Slide 6 - &amp;quot;2012 HSFPP Program&amp;quot;&quot;/&gt;&lt;property id=&quot;20307&quot; value=&quot;338&quot;/&gt;&lt;/object&gt;&lt;object type=&quot;3&quot; unique_id=&quot;10536&quot;&gt;&lt;property id=&quot;20148&quot; value=&quot;5&quot;/&gt;&lt;property id=&quot;20300&quot; value=&quot;Slide 7 - &amp;quot;2012 HSFPP Program&amp;quot;&quot;/&gt;&lt;property id=&quot;20307&quot; value=&quot;339&quot;/&gt;&lt;/object&gt;&lt;object type=&quot;3&quot; unique_id=&quot;10537&quot;&gt;&lt;property id=&quot;20148&quot; value=&quot;5&quot;/&gt;&lt;property id=&quot;20300&quot; value=&quot;Slide 10 - &amp;quot;Website&amp;quot;&quot;/&gt;&lt;property id=&quot;20307&quot; value=&quot;342&quot;/&gt;&lt;/object&gt;&lt;object type=&quot;3&quot; unique_id=&quot;10538&quot;&gt;&lt;property id=&quot;20148&quot; value=&quot;5&quot;/&gt;&lt;property id=&quot;20300&quot; value=&quot;Slide 19 - &amp;quot;Benefits to Teachers &amp;amp; Youth Mentors&amp;quot;&quot;/&gt;&lt;property id=&quot;20307&quot; value=&quot;343&quot;/&gt;&lt;/object&gt;&lt;object type=&quot;3&quot; unique_id=&quot;10539&quot;&gt;&lt;property id=&quot;20148&quot; value=&quot;5&quot;/&gt;&lt;property id=&quot;20300&quot; value=&quot;Slide 20 - &amp;quot;Benefits to Students&amp;quot;&quot;/&gt;&lt;property id=&quot;20307&quot; value=&quot;344&quot;/&gt;&lt;/object&gt;&lt;object type=&quot;3&quot; unique_id=&quot;10540&quot;&gt;&lt;property id=&quot;20148&quot; value=&quot;5&quot;/&gt;&lt;property id=&quot;20300&quot; value=&quot;Slide 21 - &amp;quot;Aligned to National Standards&amp;quot;&quot;/&gt;&lt;property id=&quot;20307&quot; value=&quot;345&quot;/&gt;&lt;/object&gt;&lt;/object&gt;&lt;/object&gt;&lt;/database&gt;"/>
  <p:tag name="INCLUDESESSION" val="True"/>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NEFE_Corp_Template-2011">
  <a:themeElements>
    <a:clrScheme name="Custom 1">
      <a:dk1>
        <a:sysClr val="windowText" lastClr="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Presentation</Template>
  <TotalTime>3119</TotalTime>
  <Words>2845</Words>
  <Application>Microsoft Office PowerPoint</Application>
  <PresentationFormat>On-screen Show (4:3)</PresentationFormat>
  <Paragraphs>411</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NEFE_Corp_Template-2011</vt:lpstr>
      <vt:lpstr>www.hsfpp.org</vt:lpstr>
      <vt:lpstr>HSFPP Partners</vt:lpstr>
      <vt:lpstr>The National Endowment for  Financial Education is . . .</vt:lpstr>
      <vt:lpstr>NEFE Reaches Consumers</vt:lpstr>
      <vt:lpstr>Something Every Student Should Know</vt:lpstr>
      <vt:lpstr>2012 HSFPP Program</vt:lpstr>
      <vt:lpstr>2012 HSFPP Program</vt:lpstr>
      <vt:lpstr>Module Components</vt:lpstr>
      <vt:lpstr>Instructor Materials</vt:lpstr>
      <vt:lpstr>Website</vt:lpstr>
      <vt:lpstr>6 Program Modules</vt:lpstr>
      <vt:lpstr>5 Transferable Skills</vt:lpstr>
      <vt:lpstr>Student Guide Series</vt:lpstr>
      <vt:lpstr>Student Guide Style</vt:lpstr>
      <vt:lpstr>Home Page</vt:lpstr>
      <vt:lpstr>Educator Page</vt:lpstr>
      <vt:lpstr>Student Page</vt:lpstr>
      <vt:lpstr>Download Curriculum</vt:lpstr>
      <vt:lpstr>Benefits to Teachers &amp; Youth Mentors</vt:lpstr>
      <vt:lpstr>Benefits to Students</vt:lpstr>
      <vt:lpstr>Aligned to National Standards</vt:lpstr>
      <vt:lpstr>Get Materials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School  Financial Planning Program© (HSFPP)</dc:title>
  <dc:creator>Susan sharkey</dc:creator>
  <cp:lastModifiedBy>Mary Beth Kaufman</cp:lastModifiedBy>
  <cp:revision>305</cp:revision>
  <dcterms:created xsi:type="dcterms:W3CDTF">2011-04-25T20:24:18Z</dcterms:created>
  <dcterms:modified xsi:type="dcterms:W3CDTF">2012-07-18T21:06:06Z</dcterms:modified>
</cp:coreProperties>
</file>