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6"/>
  </p:notesMasterIdLst>
  <p:handoutMasterIdLst>
    <p:handoutMasterId r:id="rId17"/>
  </p:handoutMasterIdLst>
  <p:sldIdLst>
    <p:sldId id="256" r:id="rId2"/>
    <p:sldId id="343" r:id="rId3"/>
    <p:sldId id="344" r:id="rId4"/>
    <p:sldId id="346" r:id="rId5"/>
    <p:sldId id="345" r:id="rId6"/>
    <p:sldId id="348" r:id="rId7"/>
    <p:sldId id="349" r:id="rId8"/>
    <p:sldId id="350" r:id="rId9"/>
    <p:sldId id="351" r:id="rId10"/>
    <p:sldId id="352" r:id="rId11"/>
    <p:sldId id="353" r:id="rId12"/>
    <p:sldId id="354" r:id="rId13"/>
    <p:sldId id="356" r:id="rId14"/>
    <p:sldId id="355" r:id="rId15"/>
  </p:sldIdLst>
  <p:sldSz cx="9144000" cy="6858000" type="screen4x3"/>
  <p:notesSz cx="6881813"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5pPr>
    <a:lvl6pPr marL="2286000" algn="l" defTabSz="914400" rtl="0" eaLnBrk="1" latinLnBrk="0" hangingPunct="1">
      <a:defRPr sz="2400" kern="1200">
        <a:solidFill>
          <a:schemeClr val="tx1"/>
        </a:solidFill>
        <a:latin typeface="Arial" charset="0"/>
        <a:ea typeface="ＭＳ Ｐゴシック" pitchFamily="-32" charset="-128"/>
        <a:cs typeface="+mn-cs"/>
      </a:defRPr>
    </a:lvl6pPr>
    <a:lvl7pPr marL="2743200" algn="l" defTabSz="914400" rtl="0" eaLnBrk="1" latinLnBrk="0" hangingPunct="1">
      <a:defRPr sz="2400" kern="1200">
        <a:solidFill>
          <a:schemeClr val="tx1"/>
        </a:solidFill>
        <a:latin typeface="Arial" charset="0"/>
        <a:ea typeface="ＭＳ Ｐゴシック" pitchFamily="-32" charset="-128"/>
        <a:cs typeface="+mn-cs"/>
      </a:defRPr>
    </a:lvl7pPr>
    <a:lvl8pPr marL="3200400" algn="l" defTabSz="914400" rtl="0" eaLnBrk="1" latinLnBrk="0" hangingPunct="1">
      <a:defRPr sz="2400" kern="1200">
        <a:solidFill>
          <a:schemeClr val="tx1"/>
        </a:solidFill>
        <a:latin typeface="Arial" charset="0"/>
        <a:ea typeface="ＭＳ Ｐゴシック" pitchFamily="-32" charset="-128"/>
        <a:cs typeface="+mn-cs"/>
      </a:defRPr>
    </a:lvl8pPr>
    <a:lvl9pPr marL="3657600" algn="l" defTabSz="914400" rtl="0" eaLnBrk="1" latinLnBrk="0" hangingPunct="1">
      <a:defRPr sz="2400" kern="1200">
        <a:solidFill>
          <a:schemeClr val="tx1"/>
        </a:solidFill>
        <a:latin typeface="Arial" charset="0"/>
        <a:ea typeface="ＭＳ Ｐゴシック" pitchFamily="-32"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0A0A0A"/>
    <a:srgbClr val="4AA1E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9" autoAdjust="0"/>
    <p:restoredTop sz="54689" autoAdjust="0"/>
  </p:normalViewPr>
  <p:slideViewPr>
    <p:cSldViewPr>
      <p:cViewPr varScale="1">
        <p:scale>
          <a:sx n="41" d="100"/>
          <a:sy n="41" d="100"/>
        </p:scale>
        <p:origin x="-198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9" d="100"/>
          <a:sy n="59" d="100"/>
        </p:scale>
        <p:origin x="-2508" y="-78"/>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defTabSz="923925">
              <a:defRPr sz="1200"/>
            </a:lvl1pPr>
          </a:lstStyle>
          <a:p>
            <a:pPr>
              <a:defRPr/>
            </a:pPr>
            <a:endParaRPr lang="en-US"/>
          </a:p>
        </p:txBody>
      </p:sp>
      <p:sp>
        <p:nvSpPr>
          <p:cNvPr id="57347" name="Rectangle 3"/>
          <p:cNvSpPr>
            <a:spLocks noGrp="1" noChangeArrowheads="1"/>
          </p:cNvSpPr>
          <p:nvPr>
            <p:ph type="dt" sz="quarter" idx="1"/>
          </p:nvPr>
        </p:nvSpPr>
        <p:spPr bwMode="auto">
          <a:xfrm>
            <a:off x="3897313" y="0"/>
            <a:ext cx="2982912"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a:defRPr sz="1200"/>
            </a:lvl1pPr>
          </a:lstStyle>
          <a:p>
            <a:pPr>
              <a:defRPr/>
            </a:pPr>
            <a:endParaRPr lang="en-US"/>
          </a:p>
        </p:txBody>
      </p:sp>
      <p:sp>
        <p:nvSpPr>
          <p:cNvPr id="57348" name="Rectangle 4"/>
          <p:cNvSpPr>
            <a:spLocks noGrp="1" noChangeArrowheads="1"/>
          </p:cNvSpPr>
          <p:nvPr>
            <p:ph type="ftr" sz="quarter" idx="2"/>
          </p:nvPr>
        </p:nvSpPr>
        <p:spPr bwMode="auto">
          <a:xfrm>
            <a:off x="0" y="8829675"/>
            <a:ext cx="2982913"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defTabSz="923925">
              <a:defRPr sz="1200"/>
            </a:lvl1pPr>
          </a:lstStyle>
          <a:p>
            <a:pPr>
              <a:defRPr/>
            </a:pPr>
            <a:endParaRPr lang="en-US"/>
          </a:p>
        </p:txBody>
      </p:sp>
      <p:sp>
        <p:nvSpPr>
          <p:cNvPr id="57349" name="Rectangle 5"/>
          <p:cNvSpPr>
            <a:spLocks noGrp="1" noChangeArrowheads="1"/>
          </p:cNvSpPr>
          <p:nvPr>
            <p:ph type="sldNum" sz="quarter" idx="3"/>
          </p:nvPr>
        </p:nvSpPr>
        <p:spPr bwMode="auto">
          <a:xfrm>
            <a:off x="3897313" y="8829675"/>
            <a:ext cx="2982912"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a:defRPr sz="1200"/>
            </a:lvl1pPr>
          </a:lstStyle>
          <a:p>
            <a:pPr>
              <a:defRPr/>
            </a:pPr>
            <a:fld id="{7B7222C3-4756-4DF5-AEFC-DC2EFD672A6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2913" cy="465138"/>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lvl1pPr defTabSz="923925">
              <a:defRPr sz="1200"/>
            </a:lvl1pPr>
          </a:lstStyle>
          <a:p>
            <a:pPr>
              <a:defRPr/>
            </a:pPr>
            <a:endParaRPr lang="en-US"/>
          </a:p>
        </p:txBody>
      </p:sp>
      <p:sp>
        <p:nvSpPr>
          <p:cNvPr id="6147" name="Rectangle 3"/>
          <p:cNvSpPr>
            <a:spLocks noGrp="1" noChangeArrowheads="1"/>
          </p:cNvSpPr>
          <p:nvPr>
            <p:ph type="dt" idx="1"/>
          </p:nvPr>
        </p:nvSpPr>
        <p:spPr bwMode="auto">
          <a:xfrm>
            <a:off x="3900488" y="0"/>
            <a:ext cx="2981325" cy="465138"/>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lvl1pPr algn="r" defTabSz="923925">
              <a:defRPr sz="1200"/>
            </a:lvl1pPr>
          </a:lstStyle>
          <a:p>
            <a:pPr>
              <a:defRPr/>
            </a:pPr>
            <a:endParaRPr lang="en-US"/>
          </a:p>
        </p:txBody>
      </p:sp>
      <p:sp>
        <p:nvSpPr>
          <p:cNvPr id="5124"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7575" y="4416425"/>
            <a:ext cx="5046663" cy="4183063"/>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831263"/>
            <a:ext cx="2982913" cy="465137"/>
          </a:xfrm>
          <a:prstGeom prst="rect">
            <a:avLst/>
          </a:prstGeom>
          <a:noFill/>
          <a:ln w="9525">
            <a:noFill/>
            <a:miter lim="800000"/>
            <a:headEnd/>
            <a:tailEnd/>
          </a:ln>
        </p:spPr>
        <p:txBody>
          <a:bodyPr vert="horz" wrap="square" lIns="92446" tIns="46223" rIns="92446" bIns="46223" numCol="1" anchor="b" anchorCtr="0" compatLnSpc="1">
            <a:prstTxWarp prst="textNoShape">
              <a:avLst/>
            </a:prstTxWarp>
          </a:bodyPr>
          <a:lstStyle>
            <a:lvl1pPr defTabSz="923925">
              <a:defRPr sz="1200"/>
            </a:lvl1pPr>
          </a:lstStyle>
          <a:p>
            <a:pPr>
              <a:defRPr/>
            </a:pPr>
            <a:endParaRPr lang="en-US"/>
          </a:p>
        </p:txBody>
      </p:sp>
      <p:sp>
        <p:nvSpPr>
          <p:cNvPr id="6151" name="Rectangle 7"/>
          <p:cNvSpPr>
            <a:spLocks noGrp="1" noChangeArrowheads="1"/>
          </p:cNvSpPr>
          <p:nvPr>
            <p:ph type="sldNum" sz="quarter" idx="5"/>
          </p:nvPr>
        </p:nvSpPr>
        <p:spPr bwMode="auto">
          <a:xfrm>
            <a:off x="3900488" y="8831263"/>
            <a:ext cx="2981325" cy="465137"/>
          </a:xfrm>
          <a:prstGeom prst="rect">
            <a:avLst/>
          </a:prstGeom>
          <a:noFill/>
          <a:ln w="9525">
            <a:noFill/>
            <a:miter lim="800000"/>
            <a:headEnd/>
            <a:tailEnd/>
          </a:ln>
        </p:spPr>
        <p:txBody>
          <a:bodyPr vert="horz" wrap="square" lIns="92446" tIns="46223" rIns="92446" bIns="46223" numCol="1" anchor="b" anchorCtr="0" compatLnSpc="1">
            <a:prstTxWarp prst="textNoShape">
              <a:avLst/>
            </a:prstTxWarp>
          </a:bodyPr>
          <a:lstStyle>
            <a:lvl1pPr algn="r" defTabSz="923925">
              <a:defRPr sz="1200"/>
            </a:lvl1pPr>
          </a:lstStyle>
          <a:p>
            <a:pPr>
              <a:defRPr/>
            </a:pPr>
            <a:fld id="{49B120A1-07D2-4F5C-A054-A891DA8ED92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6FFEE225-680B-4BF2-9592-3FD5821DA46E}" type="slidenum">
              <a:rPr lang="en-US" smtClean="0"/>
              <a:pPr/>
              <a:t>1</a:t>
            </a:fld>
            <a:endParaRPr lang="en-US"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r>
              <a:rPr lang="en-US" dirty="0" smtClean="0"/>
              <a:t>You may</a:t>
            </a:r>
            <a:r>
              <a:rPr lang="en-US" baseline="0" dirty="0" smtClean="0"/>
              <a:t> notice one word purposely left out of this slide title          click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p:spPr>
        <p:txBody>
          <a:bodyPr/>
          <a:lstStyle/>
          <a:p>
            <a:pPr eaLnBrk="1" hangingPunct="1"/>
            <a:r>
              <a:rPr lang="en-US" baseline="0" dirty="0" smtClean="0"/>
              <a:t>It was called Iowa Core ??? ________ curriculum for quite awhile.  Then we purposely took that word out.  </a:t>
            </a:r>
          </a:p>
          <a:p>
            <a:pPr eaLnBrk="1" hangingPunct="1"/>
            <a:endParaRPr lang="en-US" baseline="0" dirty="0" smtClean="0"/>
          </a:p>
          <a:p>
            <a:pPr eaLnBrk="1" hangingPunct="1"/>
            <a:r>
              <a:rPr lang="en-US" baseline="0" dirty="0" smtClean="0"/>
              <a:t>Too often we think of the curriculum as the text book or the lesson plan.  I like Elliot Eisner’s definition    (click)</a:t>
            </a:r>
          </a:p>
          <a:p>
            <a:pPr eaLnBrk="1" hangingPunct="1"/>
            <a:r>
              <a:rPr lang="en-US" baseline="0" dirty="0" smtClean="0"/>
              <a:t>So in any give day, what might change the mind of a young person.  Smelling a flower? touching the stove? seeing a fight on the way to school?  or worse, being hit on the way to school?  Knowing the correct answer?   Every thing that happens for a young person—especially the very young, can have this effect.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p:spPr>
        <p:txBody>
          <a:bodyPr/>
          <a:lstStyle/>
          <a:p>
            <a:r>
              <a:rPr lang="en-US" dirty="0" smtClean="0"/>
              <a:t>Early schools in our country had a main</a:t>
            </a:r>
            <a:r>
              <a:rPr lang="en-US" baseline="0" dirty="0" smtClean="0"/>
              <a:t> focus—an educated electorate</a:t>
            </a:r>
          </a:p>
          <a:p>
            <a:r>
              <a:rPr lang="en-US" baseline="0" dirty="0" smtClean="0"/>
              <a:t>Kindergarten started in New England</a:t>
            </a:r>
          </a:p>
          <a:p>
            <a:r>
              <a:rPr lang="en-US" baseline="0" dirty="0" smtClean="0"/>
              <a:t>When we found out about germs, we began teaching that in many ways in schools  Dick and Jan book</a:t>
            </a: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15790"/>
            <a:ext cx="5505450" cy="4183380"/>
          </a:xfrm>
          <a:prstGeom prst="rect">
            <a:avLst/>
          </a:prstGeom>
        </p:spPr>
        <p:txBody>
          <a:bodyPr lIns="93177" tIns="46589" rIns="93177" bIns="46589">
            <a:normAutofit/>
          </a:bodyPr>
          <a:lstStyle/>
          <a:p>
            <a:r>
              <a:rPr lang="en-US" dirty="0" smtClean="0"/>
              <a:t>You</a:t>
            </a:r>
            <a:r>
              <a:rPr lang="en-US" baseline="0" dirty="0" smtClean="0"/>
              <a:t> all know the foundation is the Iowa Core and the 21</a:t>
            </a:r>
            <a:r>
              <a:rPr lang="en-US" baseline="30000" dirty="0" smtClean="0"/>
              <a:t>st</a:t>
            </a:r>
            <a:r>
              <a:rPr lang="en-US" baseline="0" dirty="0" smtClean="0"/>
              <a:t> century skills are part of the Core.</a:t>
            </a:r>
          </a:p>
          <a:p>
            <a:endParaRPr lang="en-US" baseline="0" dirty="0" smtClean="0"/>
          </a:p>
          <a:p>
            <a:endParaRPr lang="en-US" baseline="0" dirty="0" smtClean="0"/>
          </a:p>
          <a:p>
            <a:r>
              <a:rPr lang="en-US" baseline="0" dirty="0" smtClean="0"/>
              <a:t>Universal Constructs.  As they scroll up notice that they interweave within all areas of the Core.  In fact, the constructs should be so universal that they would be included in every aspect of school whether we have Essential Concepts and Skills drawn up or not.</a:t>
            </a:r>
          </a:p>
          <a:p>
            <a:r>
              <a:rPr lang="en-US" baseline="0" dirty="0" smtClean="0"/>
              <a:t>	</a:t>
            </a:r>
          </a:p>
          <a:p>
            <a:r>
              <a:rPr lang="en-US" baseline="0" dirty="0" smtClean="0"/>
              <a:t>The Constructs are what help us move beyond what we have already done to where we need to be in order for our students to be successful in college, career, or citizenry.  </a:t>
            </a:r>
          </a:p>
          <a:p>
            <a:endParaRPr lang="en-US" dirty="0"/>
          </a:p>
        </p:txBody>
      </p:sp>
      <p:sp>
        <p:nvSpPr>
          <p:cNvPr id="4" name="Slide Number Placeholder 3"/>
          <p:cNvSpPr>
            <a:spLocks noGrp="1"/>
          </p:cNvSpPr>
          <p:nvPr>
            <p:ph type="sldNum" sz="quarter" idx="10"/>
          </p:nvPr>
        </p:nvSpPr>
        <p:spPr/>
        <p:txBody>
          <a:bodyPr/>
          <a:lstStyle/>
          <a:p>
            <a:fld id="{047FF9B2-7974-4BF6-B6A5-EE92A656DAB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p:spPr>
        <p:txBody>
          <a:bodyPr/>
          <a:lstStyle/>
          <a:p>
            <a:r>
              <a:rPr lang="en-US" dirty="0" smtClean="0"/>
              <a:t>Elbow</a:t>
            </a:r>
            <a:r>
              <a:rPr lang="en-US" baseline="0" dirty="0" smtClean="0"/>
              <a:t> partner</a:t>
            </a:r>
          </a:p>
          <a:p>
            <a:r>
              <a:rPr lang="en-US" baseline="0" dirty="0" smtClean="0"/>
              <a:t>Call out a few              (click)</a:t>
            </a:r>
          </a:p>
          <a:p>
            <a:r>
              <a:rPr lang="en-US" baseline="0" dirty="0" smtClean="0"/>
              <a:t>Who might have helped you learn about those things?          (click)</a:t>
            </a:r>
          </a:p>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7" descr="Core Curriculum Title Slide 2008 07 08 ejb"/>
          <p:cNvPicPr>
            <a:picLocks noChangeAspect="1" noChangeArrowheads="1"/>
          </p:cNvPicPr>
          <p:nvPr userDrawn="1"/>
        </p:nvPicPr>
        <p:blipFill>
          <a:blip r:embed="rId3" cstate="print"/>
          <a:srcRect/>
          <a:stretch>
            <a:fillRect/>
          </a:stretch>
        </p:blipFill>
        <p:spPr bwMode="auto">
          <a:xfrm>
            <a:off x="381000" y="1127125"/>
            <a:ext cx="8534400" cy="3413125"/>
          </a:xfrm>
          <a:prstGeom prst="rect">
            <a:avLst/>
          </a:prstGeom>
          <a:noFill/>
          <a:ln w="9525">
            <a:noFill/>
            <a:miter lim="800000"/>
            <a:headEnd/>
            <a:tailEnd/>
          </a:ln>
        </p:spPr>
      </p:pic>
      <p:sp>
        <p:nvSpPr>
          <p:cNvPr id="3075" name="Rectangle 3"/>
          <p:cNvSpPr>
            <a:spLocks noGrp="1" noChangeArrowheads="1"/>
          </p:cNvSpPr>
          <p:nvPr>
            <p:ph type="subTitle" idx="1"/>
          </p:nvPr>
        </p:nvSpPr>
        <p:spPr>
          <a:xfrm>
            <a:off x="914400" y="4495800"/>
            <a:ext cx="7543800" cy="641350"/>
          </a:xfrm>
        </p:spPr>
        <p:txBody>
          <a:bodyPr>
            <a:spAutoFit/>
          </a:bodyPr>
          <a:lstStyle>
            <a:lvl1pPr marL="0" indent="0">
              <a:buFontTx/>
              <a:buNone/>
              <a:defRPr sz="3600">
                <a:solidFill>
                  <a:srgbClr val="4AA1E0"/>
                </a:solidFill>
              </a:defRPr>
            </a:lvl1pPr>
          </a:lstStyle>
          <a:p>
            <a:r>
              <a:rPr lang="en-US"/>
              <a:t>Click to edit Master subtitle style</a:t>
            </a:r>
          </a:p>
        </p:txBody>
      </p:sp>
      <p:sp>
        <p:nvSpPr>
          <p:cNvPr id="4" name="Rectangle 4"/>
          <p:cNvSpPr>
            <a:spLocks noGrp="1" noChangeArrowheads="1"/>
          </p:cNvSpPr>
          <p:nvPr>
            <p:ph type="dt" sz="half" idx="10"/>
          </p:nvPr>
        </p:nvSpPr>
        <p:spPr>
          <a:xfrm>
            <a:off x="685800" y="6248400"/>
            <a:ext cx="1905000" cy="457200"/>
          </a:xfrm>
        </p:spPr>
        <p:txBody>
          <a:bodyPr/>
          <a:lstStyle>
            <a:lvl1pPr>
              <a:defRPr>
                <a:solidFill>
                  <a:schemeClr val="tx1"/>
                </a:solidFill>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p:spPr>
        <p:txBody>
          <a:bodyPr/>
          <a:lstStyle>
            <a:lvl1pPr>
              <a:defRPr>
                <a:solidFill>
                  <a:schemeClr val="tx1"/>
                </a:solidFill>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p:spPr>
        <p:txBody>
          <a:bodyPr/>
          <a:lstStyle>
            <a:lvl1pPr>
              <a:defRPr>
                <a:solidFill>
                  <a:schemeClr val="tx1"/>
                </a:solidFill>
              </a:defRPr>
            </a:lvl1pPr>
          </a:lstStyle>
          <a:p>
            <a:pPr>
              <a:defRPr/>
            </a:pPr>
            <a:fld id="{90587E85-9BE8-4EE2-9FF0-5D1D11ADB919}" type="slidenum">
              <a:rPr lang="en-US"/>
              <a:pPr>
                <a:defRPr/>
              </a:pPr>
              <a:t>‹#›</a:t>
            </a:fld>
            <a:endParaRPr lang="en-US"/>
          </a:p>
        </p:txBody>
      </p:sp>
      <p:sp>
        <p:nvSpPr>
          <p:cNvPr id="7" name="Rectangle 6"/>
          <p:cNvSpPr/>
          <p:nvPr userDrawn="1"/>
        </p:nvSpPr>
        <p:spPr bwMode="auto">
          <a:xfrm>
            <a:off x="2590800" y="3124200"/>
            <a:ext cx="3962400" cy="106680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32" charset="-128"/>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4D33E0-3B31-4BA8-BF80-DBE94672549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0B201D-F52A-4919-BBB1-4A97675D3F2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1143000"/>
            <a:ext cx="28956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00400" y="1143000"/>
            <a:ext cx="28956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0F50C4-2447-4282-9CB5-EF076A97400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B490C6A-7E81-4C48-9C6A-E99CAAB4D64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50353B1-CEE3-4042-94D9-AD816F53BB0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606C639-E396-4CB6-9B91-ED39D14A722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8226F7-6A31-4FE4-8A02-234F76160E6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307A61-0DE4-4709-80BB-3ACE632A3FB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8BAEAB-2625-4860-ABB1-9CEE0808224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610100" y="152400"/>
            <a:ext cx="14859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152400"/>
            <a:ext cx="43053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B4D83F-8891-4982-9AB6-DBCDDD5AF0E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5943600" cy="57943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1143000"/>
            <a:ext cx="28956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200400" y="1143000"/>
            <a:ext cx="28956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D335185-A723-42EA-AEB6-05198597FEA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Core Curriculum Body Slide 2008 07 10 ejb"/>
          <p:cNvPicPr>
            <a:picLocks noChangeAspect="1" noChangeArrowheads="1"/>
          </p:cNvPicPr>
          <p:nvPr userDrawn="1"/>
        </p:nvPicPr>
        <p:blipFill>
          <a:blip r:embed="rId14" cstate="print"/>
          <a:srcRect/>
          <a:stretch>
            <a:fillRect/>
          </a:stretch>
        </p:blipFill>
        <p:spPr bwMode="auto">
          <a:xfrm>
            <a:off x="0" y="0"/>
            <a:ext cx="9145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152400" y="152400"/>
            <a:ext cx="5943600" cy="5794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1028" name="Rectangle 3"/>
          <p:cNvSpPr>
            <a:spLocks noGrp="1" noChangeArrowheads="1"/>
          </p:cNvSpPr>
          <p:nvPr>
            <p:ph type="body" idx="1"/>
          </p:nvPr>
        </p:nvSpPr>
        <p:spPr bwMode="auto">
          <a:xfrm>
            <a:off x="152400" y="1143000"/>
            <a:ext cx="5943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76200" y="6400800"/>
            <a:ext cx="19050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pPr>
              <a:defRPr/>
            </a:pPr>
            <a:endParaRPr lang="en-US"/>
          </a:p>
        </p:txBody>
      </p:sp>
      <p:sp>
        <p:nvSpPr>
          <p:cNvPr id="1029" name="Rectangle 5"/>
          <p:cNvSpPr>
            <a:spLocks noGrp="1" noChangeArrowheads="1"/>
          </p:cNvSpPr>
          <p:nvPr>
            <p:ph type="ftr" sz="quarter" idx="3"/>
          </p:nvPr>
        </p:nvSpPr>
        <p:spPr bwMode="auto">
          <a:xfrm>
            <a:off x="2133600" y="6400800"/>
            <a:ext cx="28956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pPr>
              <a:defRPr/>
            </a:pPr>
            <a:endParaRPr lang="en-US"/>
          </a:p>
        </p:txBody>
      </p:sp>
      <p:sp>
        <p:nvSpPr>
          <p:cNvPr id="1030" name="Rectangle 6"/>
          <p:cNvSpPr>
            <a:spLocks noGrp="1" noChangeArrowheads="1"/>
          </p:cNvSpPr>
          <p:nvPr>
            <p:ph type="sldNum" sz="quarter" idx="4"/>
          </p:nvPr>
        </p:nvSpPr>
        <p:spPr bwMode="auto">
          <a:xfrm>
            <a:off x="5181600" y="6400800"/>
            <a:ext cx="9144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a:defRPr/>
            </a:pPr>
            <a:fld id="{BAB91CC3-8617-494D-A12C-9F57B3912427}" type="slidenum">
              <a:rPr lang="en-US"/>
              <a:pPr>
                <a:defRPr/>
              </a:pPr>
              <a:t>‹#›</a:t>
            </a:fld>
            <a:endParaRPr lang="en-US"/>
          </a:p>
        </p:txBody>
      </p:sp>
      <p:sp>
        <p:nvSpPr>
          <p:cNvPr id="8" name="Rectangle 7"/>
          <p:cNvSpPr/>
          <p:nvPr userDrawn="1"/>
        </p:nvSpPr>
        <p:spPr bwMode="auto">
          <a:xfrm>
            <a:off x="7239000" y="533400"/>
            <a:ext cx="1143000" cy="22860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32" charset="-128"/>
            </a:endParaRPr>
          </a:p>
        </p:txBody>
      </p:sp>
    </p:spTree>
  </p:cSld>
  <p:clrMap bg1="lt1" tx1="dk1" bg2="lt2" tx2="dk2" accent1="accent1" accent2="accent2" accent3="accent3" accent4="accent4" accent5="accent5" accent6="accent6" hlink="hlink" folHlink="folHlink"/>
  <p:sldLayoutIdLst>
    <p:sldLayoutId id="2147483725"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rtl="0" eaLnBrk="0" fontAlgn="base" hangingPunct="0">
        <a:spcBef>
          <a:spcPct val="0"/>
        </a:spcBef>
        <a:spcAft>
          <a:spcPct val="0"/>
        </a:spcAft>
        <a:defRPr sz="3200" b="1">
          <a:solidFill>
            <a:srgbClr val="4AA1E0"/>
          </a:solidFill>
          <a:latin typeface="+mj-lt"/>
          <a:ea typeface="+mj-ea"/>
          <a:cs typeface="+mj-cs"/>
        </a:defRPr>
      </a:lvl1pPr>
      <a:lvl2pPr algn="l" rtl="0" eaLnBrk="0" fontAlgn="base" hangingPunct="0">
        <a:spcBef>
          <a:spcPct val="0"/>
        </a:spcBef>
        <a:spcAft>
          <a:spcPct val="0"/>
        </a:spcAft>
        <a:defRPr sz="3200" b="1">
          <a:solidFill>
            <a:srgbClr val="4AA1E0"/>
          </a:solidFill>
          <a:latin typeface="Arial" charset="0"/>
          <a:ea typeface="ＭＳ Ｐゴシック" pitchFamily="-32" charset="-128"/>
        </a:defRPr>
      </a:lvl2pPr>
      <a:lvl3pPr algn="l" rtl="0" eaLnBrk="0" fontAlgn="base" hangingPunct="0">
        <a:spcBef>
          <a:spcPct val="0"/>
        </a:spcBef>
        <a:spcAft>
          <a:spcPct val="0"/>
        </a:spcAft>
        <a:defRPr sz="3200" b="1">
          <a:solidFill>
            <a:srgbClr val="4AA1E0"/>
          </a:solidFill>
          <a:latin typeface="Arial" charset="0"/>
          <a:ea typeface="ＭＳ Ｐゴシック" pitchFamily="-32" charset="-128"/>
        </a:defRPr>
      </a:lvl3pPr>
      <a:lvl4pPr algn="l" rtl="0" eaLnBrk="0" fontAlgn="base" hangingPunct="0">
        <a:spcBef>
          <a:spcPct val="0"/>
        </a:spcBef>
        <a:spcAft>
          <a:spcPct val="0"/>
        </a:spcAft>
        <a:defRPr sz="3200" b="1">
          <a:solidFill>
            <a:srgbClr val="4AA1E0"/>
          </a:solidFill>
          <a:latin typeface="Arial" charset="0"/>
          <a:ea typeface="ＭＳ Ｐゴシック" pitchFamily="-32" charset="-128"/>
        </a:defRPr>
      </a:lvl4pPr>
      <a:lvl5pPr algn="l" rtl="0" eaLnBrk="0" fontAlgn="base" hangingPunct="0">
        <a:spcBef>
          <a:spcPct val="0"/>
        </a:spcBef>
        <a:spcAft>
          <a:spcPct val="0"/>
        </a:spcAft>
        <a:defRPr sz="3200" b="1">
          <a:solidFill>
            <a:srgbClr val="4AA1E0"/>
          </a:solidFill>
          <a:latin typeface="Arial" charset="0"/>
          <a:ea typeface="ＭＳ Ｐゴシック" pitchFamily="-32" charset="-128"/>
        </a:defRPr>
      </a:lvl5pPr>
      <a:lvl6pPr marL="457200" algn="l" rtl="0" fontAlgn="base">
        <a:spcBef>
          <a:spcPct val="0"/>
        </a:spcBef>
        <a:spcAft>
          <a:spcPct val="0"/>
        </a:spcAft>
        <a:defRPr sz="3200" b="1">
          <a:solidFill>
            <a:srgbClr val="4AA1E0"/>
          </a:solidFill>
          <a:latin typeface="Arial" charset="0"/>
          <a:ea typeface="ＭＳ Ｐゴシック" pitchFamily="-32" charset="-128"/>
        </a:defRPr>
      </a:lvl6pPr>
      <a:lvl7pPr marL="914400" algn="l" rtl="0" fontAlgn="base">
        <a:spcBef>
          <a:spcPct val="0"/>
        </a:spcBef>
        <a:spcAft>
          <a:spcPct val="0"/>
        </a:spcAft>
        <a:defRPr sz="3200" b="1">
          <a:solidFill>
            <a:srgbClr val="4AA1E0"/>
          </a:solidFill>
          <a:latin typeface="Arial" charset="0"/>
          <a:ea typeface="ＭＳ Ｐゴシック" pitchFamily="-32" charset="-128"/>
        </a:defRPr>
      </a:lvl7pPr>
      <a:lvl8pPr marL="1371600" algn="l" rtl="0" fontAlgn="base">
        <a:spcBef>
          <a:spcPct val="0"/>
        </a:spcBef>
        <a:spcAft>
          <a:spcPct val="0"/>
        </a:spcAft>
        <a:defRPr sz="3200" b="1">
          <a:solidFill>
            <a:srgbClr val="4AA1E0"/>
          </a:solidFill>
          <a:latin typeface="Arial" charset="0"/>
          <a:ea typeface="ＭＳ Ｐゴシック" pitchFamily="-32" charset="-128"/>
        </a:defRPr>
      </a:lvl8pPr>
      <a:lvl9pPr marL="1828800" algn="l" rtl="0" fontAlgn="base">
        <a:spcBef>
          <a:spcPct val="0"/>
        </a:spcBef>
        <a:spcAft>
          <a:spcPct val="0"/>
        </a:spcAft>
        <a:defRPr sz="3200" b="1">
          <a:solidFill>
            <a:srgbClr val="4AA1E0"/>
          </a:solidFill>
          <a:latin typeface="Arial" charset="0"/>
          <a:ea typeface="ＭＳ Ｐゴシック" pitchFamily="-32" charset="-128"/>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rgbClr val="4AA1E0"/>
        </a:buClr>
        <a:buChar char="–"/>
        <a:defRPr sz="2400">
          <a:solidFill>
            <a:schemeClr val="tx1"/>
          </a:solidFill>
          <a:latin typeface="+mn-lt"/>
          <a:ea typeface="+mn-ea"/>
        </a:defRPr>
      </a:lvl2pPr>
      <a:lvl3pPr marL="1143000" indent="-228600" algn="l" rtl="0" eaLnBrk="0" fontAlgn="base" hangingPunct="0">
        <a:spcBef>
          <a:spcPct val="20000"/>
        </a:spcBef>
        <a:spcAft>
          <a:spcPct val="0"/>
        </a:spcAft>
        <a:buClr>
          <a:srgbClr val="FBEC62"/>
        </a:buClr>
        <a:buChar char="•"/>
        <a:defRPr sz="2400">
          <a:solidFill>
            <a:schemeClr val="tx1"/>
          </a:solidFill>
          <a:latin typeface="+mn-lt"/>
          <a:ea typeface="+mn-ea"/>
        </a:defRPr>
      </a:lvl3pPr>
      <a:lvl4pPr marL="1600200" indent="-228600" algn="l" rtl="0" eaLnBrk="0" fontAlgn="base" hangingPunct="0">
        <a:spcBef>
          <a:spcPct val="20000"/>
        </a:spcBef>
        <a:spcAft>
          <a:spcPct val="0"/>
        </a:spcAft>
        <a:buClr>
          <a:srgbClr val="808285"/>
        </a:buClr>
        <a:buChar char="–"/>
        <a:defRPr sz="2400">
          <a:solidFill>
            <a:schemeClr val="tx1"/>
          </a:solidFill>
          <a:latin typeface="+mn-lt"/>
          <a:ea typeface="+mn-ea"/>
        </a:defRPr>
      </a:lvl4pPr>
      <a:lvl5pPr marL="2057400" indent="-228600" algn="l" rtl="0" eaLnBrk="0" fontAlgn="base" hangingPunct="0">
        <a:spcBef>
          <a:spcPct val="20000"/>
        </a:spcBef>
        <a:spcAft>
          <a:spcPct val="0"/>
        </a:spcAft>
        <a:buClr>
          <a:srgbClr val="4AA1E0"/>
        </a:buClr>
        <a:buChar char="»"/>
        <a:defRPr sz="2400">
          <a:solidFill>
            <a:schemeClr val="tx1"/>
          </a:solidFill>
          <a:latin typeface="+mn-lt"/>
          <a:ea typeface="+mn-ea"/>
        </a:defRPr>
      </a:lvl5pPr>
      <a:lvl6pPr marL="2514600" indent="-228600" algn="l" rtl="0" fontAlgn="base">
        <a:spcBef>
          <a:spcPct val="20000"/>
        </a:spcBef>
        <a:spcAft>
          <a:spcPct val="0"/>
        </a:spcAft>
        <a:buClr>
          <a:srgbClr val="4AA1E0"/>
        </a:buClr>
        <a:buChar char="»"/>
        <a:defRPr sz="2400">
          <a:solidFill>
            <a:schemeClr val="tx1"/>
          </a:solidFill>
          <a:latin typeface="+mn-lt"/>
          <a:ea typeface="+mn-ea"/>
        </a:defRPr>
      </a:lvl6pPr>
      <a:lvl7pPr marL="2971800" indent="-228600" algn="l" rtl="0" fontAlgn="base">
        <a:spcBef>
          <a:spcPct val="20000"/>
        </a:spcBef>
        <a:spcAft>
          <a:spcPct val="0"/>
        </a:spcAft>
        <a:buClr>
          <a:srgbClr val="4AA1E0"/>
        </a:buClr>
        <a:buChar char="»"/>
        <a:defRPr sz="2400">
          <a:solidFill>
            <a:schemeClr val="tx1"/>
          </a:solidFill>
          <a:latin typeface="+mn-lt"/>
          <a:ea typeface="+mn-ea"/>
        </a:defRPr>
      </a:lvl7pPr>
      <a:lvl8pPr marL="3429000" indent="-228600" algn="l" rtl="0" fontAlgn="base">
        <a:spcBef>
          <a:spcPct val="20000"/>
        </a:spcBef>
        <a:spcAft>
          <a:spcPct val="0"/>
        </a:spcAft>
        <a:buClr>
          <a:srgbClr val="4AA1E0"/>
        </a:buClr>
        <a:buChar char="»"/>
        <a:defRPr sz="2400">
          <a:solidFill>
            <a:schemeClr val="tx1"/>
          </a:solidFill>
          <a:latin typeface="+mn-lt"/>
          <a:ea typeface="+mn-ea"/>
        </a:defRPr>
      </a:lvl8pPr>
      <a:lvl9pPr marL="3886200" indent="-228600" algn="l" rtl="0" fontAlgn="base">
        <a:spcBef>
          <a:spcPct val="20000"/>
        </a:spcBef>
        <a:spcAft>
          <a:spcPct val="0"/>
        </a:spcAft>
        <a:buClr>
          <a:srgbClr val="4AA1E0"/>
        </a:buClr>
        <a:buChar char="»"/>
        <a:defRPr sz="2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tiny.cc/IFLP" TargetMode="External"/><Relationship Id="rId2" Type="http://schemas.openxmlformats.org/officeDocument/2006/relationships/hyperlink" Target="http://www.ihaveaplaniowa.gov/"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Nancy.Ankeny@iowa.gov" TargetMode="External"/><Relationship Id="rId2" Type="http://schemas.openxmlformats.org/officeDocument/2006/relationships/hyperlink" Target="mailto:Sandra.Dop@iow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1"/>
          </p:nvPr>
        </p:nvSpPr>
        <p:spPr>
          <a:xfrm>
            <a:off x="-457200" y="3581400"/>
            <a:ext cx="9601200" cy="3157788"/>
          </a:xfrm>
        </p:spPr>
        <p:txBody>
          <a:bodyPr/>
          <a:lstStyle/>
          <a:p>
            <a:pPr algn="ctr" eaLnBrk="1" hangingPunct="1"/>
            <a:r>
              <a:rPr lang="en-US" dirty="0" smtClean="0"/>
              <a:t>Whose Job Is It, Anyway?</a:t>
            </a:r>
          </a:p>
          <a:p>
            <a:pPr algn="ctr" eaLnBrk="1" hangingPunct="1"/>
            <a:endParaRPr lang="en-US" sz="2400" dirty="0" smtClean="0"/>
          </a:p>
          <a:p>
            <a:pPr algn="r" eaLnBrk="1" hangingPunct="1"/>
            <a:r>
              <a:rPr lang="en-US" sz="2800" dirty="0" smtClean="0"/>
              <a:t>Iowa Jump $tart Financial Literacy Conference</a:t>
            </a:r>
          </a:p>
          <a:p>
            <a:pPr algn="ctr" eaLnBrk="1" hangingPunct="1"/>
            <a:r>
              <a:rPr lang="en-US" sz="2800" b="0" dirty="0" smtClean="0"/>
              <a:t>July 20, 2012</a:t>
            </a:r>
          </a:p>
          <a:p>
            <a:pPr algn="ctr" eaLnBrk="1" hangingPunct="1"/>
            <a:r>
              <a:rPr lang="en-US" sz="2800" dirty="0" smtClean="0"/>
              <a:t>Sandra Dop</a:t>
            </a:r>
          </a:p>
          <a:p>
            <a:pPr algn="ctr" eaLnBrk="1" hangingPunct="1"/>
            <a:r>
              <a:rPr lang="en-US" sz="2800" b="0" dirty="0" smtClean="0"/>
              <a:t>Iowa Department of Education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246509"/>
            <a:ext cx="5943600" cy="1077218"/>
          </a:xfrm>
        </p:spPr>
        <p:txBody>
          <a:bodyPr/>
          <a:lstStyle/>
          <a:p>
            <a:r>
              <a:rPr lang="en-US" dirty="0" smtClean="0"/>
              <a:t>   </a:t>
            </a:r>
            <a:br>
              <a:rPr lang="en-US" dirty="0" smtClean="0"/>
            </a:br>
            <a:r>
              <a:rPr lang="en-US" dirty="0" smtClean="0"/>
              <a:t>   Curriculum</a:t>
            </a:r>
          </a:p>
        </p:txBody>
      </p:sp>
      <p:sp>
        <p:nvSpPr>
          <p:cNvPr id="4099" name="Rectangle 3"/>
          <p:cNvSpPr>
            <a:spLocks noGrp="1" noChangeArrowheads="1"/>
          </p:cNvSpPr>
          <p:nvPr>
            <p:ph type="body" idx="1"/>
          </p:nvPr>
        </p:nvSpPr>
        <p:spPr>
          <a:xfrm>
            <a:off x="152400" y="1371600"/>
            <a:ext cx="8229600" cy="4876800"/>
          </a:xfrm>
        </p:spPr>
        <p:txBody>
          <a:bodyPr/>
          <a:lstStyle/>
          <a:p>
            <a:pPr marL="533400" indent="-533400">
              <a:buNone/>
            </a:pPr>
            <a:r>
              <a:rPr lang="en-US" sz="3600" dirty="0" smtClean="0"/>
              <a:t>    Curriculum is that which changes the mind of the young.</a:t>
            </a:r>
          </a:p>
          <a:p>
            <a:pPr marL="533400" indent="-533400">
              <a:buNone/>
            </a:pPr>
            <a:r>
              <a:rPr lang="en-US" dirty="0" smtClean="0"/>
              <a:t>					    	~  Elliot Eisner</a:t>
            </a:r>
          </a:p>
          <a:p>
            <a:pPr marL="533400" indent="-533400">
              <a:buNone/>
            </a:pPr>
            <a:endParaRPr lang="en-US" dirty="0" smtClean="0"/>
          </a:p>
          <a:p>
            <a:pPr marL="533400" indent="-533400">
              <a:buNone/>
            </a:pPr>
            <a:r>
              <a:rPr lang="en-US"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3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409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anim calcmode="lin" valueType="num">
                                      <p:cBhvr additive="base">
                                        <p:cTn id="11" dur="30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2" dur="3000" fill="hold"/>
                                        <p:tgtEl>
                                          <p:spTgt spid="409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099">
                                            <p:txEl>
                                              <p:pRg st="3" end="3"/>
                                            </p:txEl>
                                          </p:spTgt>
                                        </p:tgtEl>
                                        <p:attrNameLst>
                                          <p:attrName>style.visibility</p:attrName>
                                        </p:attrNameLst>
                                      </p:cBhvr>
                                      <p:to>
                                        <p:strVal val="visible"/>
                                      </p:to>
                                    </p:set>
                                    <p:anim calcmode="lin" valueType="num">
                                      <p:cBhvr additive="base">
                                        <p:cTn id="15" dur="30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16" dur="30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246509"/>
            <a:ext cx="6858000" cy="1077218"/>
          </a:xfrm>
        </p:spPr>
        <p:txBody>
          <a:bodyPr/>
          <a:lstStyle/>
          <a:p>
            <a:r>
              <a:rPr lang="en-US" dirty="0" smtClean="0"/>
              <a:t>   </a:t>
            </a:r>
            <a:br>
              <a:rPr lang="en-US" dirty="0" smtClean="0"/>
            </a:br>
            <a:r>
              <a:rPr lang="en-US" dirty="0" smtClean="0"/>
              <a:t>    Historical Perspective </a:t>
            </a:r>
          </a:p>
        </p:txBody>
      </p:sp>
      <p:sp>
        <p:nvSpPr>
          <p:cNvPr id="4099" name="Rectangle 3"/>
          <p:cNvSpPr>
            <a:spLocks noGrp="1" noChangeArrowheads="1"/>
          </p:cNvSpPr>
          <p:nvPr>
            <p:ph type="body" idx="1"/>
          </p:nvPr>
        </p:nvSpPr>
        <p:spPr>
          <a:xfrm>
            <a:off x="152400" y="1371600"/>
            <a:ext cx="8229600" cy="4876800"/>
          </a:xfrm>
        </p:spPr>
        <p:txBody>
          <a:bodyPr/>
          <a:lstStyle/>
          <a:p>
            <a:pPr marL="533400" indent="-533400">
              <a:buNone/>
            </a:pPr>
            <a:r>
              <a:rPr lang="en-US" dirty="0" smtClean="0"/>
              <a:t>      Citizenship</a:t>
            </a:r>
          </a:p>
          <a:p>
            <a:pPr marL="533400" indent="-533400">
              <a:buNone/>
            </a:pPr>
            <a:endParaRPr lang="en-US" dirty="0" smtClean="0"/>
          </a:p>
          <a:p>
            <a:pPr marL="533400" indent="-533400">
              <a:buNone/>
            </a:pPr>
            <a:r>
              <a:rPr lang="en-US" dirty="0" smtClean="0"/>
              <a:t>	Kindergarten</a:t>
            </a:r>
          </a:p>
          <a:p>
            <a:pPr marL="533400" indent="-533400">
              <a:buNone/>
            </a:pPr>
            <a:endParaRPr lang="en-US" dirty="0" smtClean="0"/>
          </a:p>
          <a:p>
            <a:pPr marL="533400" indent="-533400">
              <a:buNone/>
            </a:pPr>
            <a:r>
              <a:rPr lang="en-US" dirty="0" smtClean="0"/>
              <a:t>      Healthy Living</a:t>
            </a:r>
          </a:p>
          <a:p>
            <a:pPr marL="533400" indent="-533400">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3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 calcmode="lin" valueType="num">
                                      <p:cBhvr additive="base">
                                        <p:cTn id="13" dur="30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xEl>
                                              <p:pRg st="4" end="4"/>
                                            </p:txEl>
                                          </p:spTgt>
                                        </p:tgtEl>
                                        <p:attrNameLst>
                                          <p:attrName>style.visibility</p:attrName>
                                        </p:attrNameLst>
                                      </p:cBhvr>
                                      <p:to>
                                        <p:strVal val="visible"/>
                                      </p:to>
                                    </p:set>
                                    <p:anim calcmode="lin" valueType="num">
                                      <p:cBhvr additive="base">
                                        <p:cTn id="19" dur="30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p:spPr>
        <p:txBody>
          <a:bodyPr>
            <a:noAutofit/>
          </a:bodyPr>
          <a:lstStyle/>
          <a:p>
            <a:r>
              <a:rPr lang="en-US" sz="6600" b="1" dirty="0" smtClean="0"/>
              <a:t>Iowa Core Curriculum</a:t>
            </a:r>
            <a:endParaRPr lang="en-US" sz="6000" b="1" dirty="0"/>
          </a:p>
        </p:txBody>
      </p:sp>
      <p:sp>
        <p:nvSpPr>
          <p:cNvPr id="3" name="Content Placeholder 2"/>
          <p:cNvSpPr>
            <a:spLocks noGrp="1"/>
          </p:cNvSpPr>
          <p:nvPr>
            <p:ph sz="half" idx="1"/>
          </p:nvPr>
        </p:nvSpPr>
        <p:spPr>
          <a:xfrm>
            <a:off x="0" y="1752600"/>
            <a:ext cx="9144000" cy="1295399"/>
          </a:xfrm>
        </p:spPr>
        <p:txBody>
          <a:bodyPr>
            <a:noAutofit/>
          </a:bodyPr>
          <a:lstStyle/>
          <a:p>
            <a:pPr>
              <a:buNone/>
            </a:pPr>
            <a:r>
              <a:rPr lang="en-US" sz="6000" dirty="0" smtClean="0">
                <a:solidFill>
                  <a:schemeClr val="accent4">
                    <a:lumMod val="75000"/>
                  </a:schemeClr>
                </a:solidFill>
              </a:rPr>
              <a:t>  </a:t>
            </a:r>
            <a:r>
              <a:rPr lang="en-US" sz="6600" b="1" dirty="0" smtClean="0">
                <a:solidFill>
                  <a:schemeClr val="accent4">
                    <a:lumMod val="60000"/>
                    <a:lumOff val="40000"/>
                  </a:schemeClr>
                </a:solidFill>
              </a:rPr>
              <a:t>Math   Social Studies</a:t>
            </a:r>
          </a:p>
          <a:p>
            <a:pPr>
              <a:buNone/>
            </a:pPr>
            <a:r>
              <a:rPr lang="en-US" sz="6600" dirty="0" smtClean="0">
                <a:solidFill>
                  <a:schemeClr val="accent4">
                    <a:lumMod val="60000"/>
                    <a:lumOff val="40000"/>
                  </a:schemeClr>
                </a:solidFill>
              </a:rPr>
              <a:t>   </a:t>
            </a:r>
            <a:endParaRPr lang="en-US" sz="2800" b="1" dirty="0">
              <a:solidFill>
                <a:schemeClr val="accent4">
                  <a:lumMod val="60000"/>
                  <a:lumOff val="40000"/>
                </a:schemeClr>
              </a:solidFill>
            </a:endParaRPr>
          </a:p>
        </p:txBody>
      </p:sp>
      <p:sp>
        <p:nvSpPr>
          <p:cNvPr id="4" name="Content Placeholder 3"/>
          <p:cNvSpPr>
            <a:spLocks noGrp="1"/>
          </p:cNvSpPr>
          <p:nvPr>
            <p:ph sz="half" idx="2"/>
          </p:nvPr>
        </p:nvSpPr>
        <p:spPr>
          <a:xfrm>
            <a:off x="0" y="914400"/>
            <a:ext cx="9144000" cy="5943600"/>
          </a:xfrm>
        </p:spPr>
        <p:txBody>
          <a:bodyPr vert="wordArtVert">
            <a:normAutofit/>
          </a:bodyPr>
          <a:lstStyle/>
          <a:p>
            <a:pPr>
              <a:buNone/>
            </a:pPr>
            <a:endParaRPr lang="en-US" sz="2200" dirty="0" smtClean="0"/>
          </a:p>
          <a:p>
            <a:pPr>
              <a:buNone/>
            </a:pPr>
            <a:r>
              <a:rPr lang="en-US" sz="2200" b="1" dirty="0" smtClean="0"/>
              <a:t>Critical Thinking</a:t>
            </a:r>
          </a:p>
          <a:p>
            <a:pPr>
              <a:buNone/>
            </a:pPr>
            <a:endParaRPr lang="en-US" sz="2200" b="1" dirty="0" smtClean="0"/>
          </a:p>
          <a:p>
            <a:pPr>
              <a:buNone/>
            </a:pPr>
            <a:endParaRPr lang="en-US" sz="2200" b="1" dirty="0" smtClean="0"/>
          </a:p>
          <a:p>
            <a:pPr>
              <a:buNone/>
            </a:pPr>
            <a:r>
              <a:rPr lang="en-US" sz="2200" dirty="0" smtClean="0"/>
              <a:t>Complex	Communication   </a:t>
            </a:r>
            <a:endParaRPr lang="en-US" sz="2200" b="1" dirty="0" smtClean="0"/>
          </a:p>
          <a:p>
            <a:pPr>
              <a:buNone/>
            </a:pPr>
            <a:endParaRPr lang="en-US" sz="2200" b="1" dirty="0" smtClean="0"/>
          </a:p>
          <a:p>
            <a:pPr>
              <a:buNone/>
            </a:pPr>
            <a:endParaRPr lang="en-US" sz="2200" b="1" dirty="0" smtClean="0"/>
          </a:p>
          <a:p>
            <a:pPr>
              <a:buNone/>
            </a:pPr>
            <a:r>
              <a:rPr lang="en-US" sz="2200" b="1" dirty="0" smtClean="0"/>
              <a:t>Creativity</a:t>
            </a:r>
          </a:p>
          <a:p>
            <a:pPr>
              <a:buNone/>
            </a:pPr>
            <a:endParaRPr lang="en-US" sz="2200" b="1" dirty="0" smtClean="0"/>
          </a:p>
          <a:p>
            <a:pPr>
              <a:buNone/>
            </a:pPr>
            <a:endParaRPr lang="en-US" sz="2200" b="1" dirty="0" smtClean="0"/>
          </a:p>
          <a:p>
            <a:pPr>
              <a:buNone/>
            </a:pPr>
            <a:r>
              <a:rPr lang="en-US" sz="2200" b="1" dirty="0" smtClean="0"/>
              <a:t>Collaboration</a:t>
            </a:r>
          </a:p>
          <a:p>
            <a:pPr>
              <a:buNone/>
            </a:pPr>
            <a:endParaRPr lang="en-US" sz="2200" b="1" dirty="0" smtClean="0"/>
          </a:p>
          <a:p>
            <a:pPr>
              <a:buNone/>
            </a:pPr>
            <a:endParaRPr lang="en-US" sz="2200" b="1" dirty="0" smtClean="0"/>
          </a:p>
          <a:p>
            <a:pPr>
              <a:buNone/>
            </a:pPr>
            <a:r>
              <a:rPr lang="en-US" sz="2200" b="1" dirty="0" smtClean="0"/>
              <a:t>Flexibility Adaptability </a:t>
            </a:r>
          </a:p>
          <a:p>
            <a:pPr>
              <a:buNone/>
            </a:pPr>
            <a:endParaRPr lang="en-US" sz="2200" b="1" dirty="0" smtClean="0"/>
          </a:p>
          <a:p>
            <a:pPr>
              <a:buNone/>
            </a:pPr>
            <a:endParaRPr lang="en-US" sz="2200" b="1" dirty="0" smtClean="0"/>
          </a:p>
          <a:p>
            <a:pPr>
              <a:buNone/>
            </a:pPr>
            <a:r>
              <a:rPr lang="en-US" sz="2200" b="1" dirty="0" smtClean="0"/>
              <a:t>Productivity</a:t>
            </a:r>
          </a:p>
          <a:p>
            <a:pPr>
              <a:buNone/>
            </a:pPr>
            <a:r>
              <a:rPr lang="en-US" sz="2200" b="1" dirty="0" smtClean="0"/>
              <a:t>Accountability</a:t>
            </a:r>
          </a:p>
          <a:p>
            <a:pPr>
              <a:buNone/>
            </a:pPr>
            <a:endParaRPr lang="en-US" dirty="0" smtClean="0"/>
          </a:p>
          <a:p>
            <a:pPr>
              <a:buNone/>
            </a:pPr>
            <a:endParaRPr lang="en-US" dirty="0" smtClean="0"/>
          </a:p>
          <a:p>
            <a:pPr>
              <a:buNone/>
            </a:pPr>
            <a:endParaRPr lang="en-US" dirty="0"/>
          </a:p>
        </p:txBody>
      </p:sp>
      <p:sp>
        <p:nvSpPr>
          <p:cNvPr id="8" name="TextBox 7"/>
          <p:cNvSpPr txBox="1"/>
          <p:nvPr/>
        </p:nvSpPr>
        <p:spPr>
          <a:xfrm>
            <a:off x="685800" y="4724400"/>
            <a:ext cx="7696200" cy="1107996"/>
          </a:xfrm>
          <a:prstGeom prst="rect">
            <a:avLst/>
          </a:prstGeom>
          <a:noFill/>
        </p:spPr>
        <p:txBody>
          <a:bodyPr wrap="square" rtlCol="0">
            <a:spAutoFit/>
          </a:bodyPr>
          <a:lstStyle/>
          <a:p>
            <a:r>
              <a:rPr lang="en-US" sz="6600" b="1" dirty="0" smtClean="0">
                <a:solidFill>
                  <a:schemeClr val="accent4">
                    <a:lumMod val="60000"/>
                    <a:lumOff val="40000"/>
                  </a:schemeClr>
                </a:solidFill>
              </a:rPr>
              <a:t>Science    Literacy</a:t>
            </a:r>
            <a:endParaRPr lang="en-US" sz="6600" b="1" dirty="0"/>
          </a:p>
        </p:txBody>
      </p:sp>
      <p:sp>
        <p:nvSpPr>
          <p:cNvPr id="9" name="TextBox 8"/>
          <p:cNvSpPr txBox="1"/>
          <p:nvPr/>
        </p:nvSpPr>
        <p:spPr>
          <a:xfrm>
            <a:off x="457200" y="3124201"/>
            <a:ext cx="8077200" cy="1384995"/>
          </a:xfrm>
          <a:prstGeom prst="rect">
            <a:avLst/>
          </a:prstGeom>
          <a:noFill/>
        </p:spPr>
        <p:txBody>
          <a:bodyPr wrap="square" rtlCol="0">
            <a:spAutoFit/>
          </a:bodyPr>
          <a:lstStyle/>
          <a:p>
            <a:pPr algn="ctr">
              <a:buNone/>
            </a:pPr>
            <a:r>
              <a:rPr lang="en-US" sz="6600" b="1" dirty="0" smtClean="0">
                <a:solidFill>
                  <a:schemeClr val="accent4">
                    <a:lumMod val="60000"/>
                    <a:lumOff val="40000"/>
                  </a:schemeClr>
                </a:solidFill>
              </a:rPr>
              <a:t>21</a:t>
            </a:r>
            <a:r>
              <a:rPr lang="en-US" sz="6600" b="1" baseline="30000" dirty="0" smtClean="0">
                <a:solidFill>
                  <a:schemeClr val="accent4">
                    <a:lumMod val="60000"/>
                    <a:lumOff val="40000"/>
                  </a:schemeClr>
                </a:solidFill>
              </a:rPr>
              <a:t>st</a:t>
            </a:r>
            <a:r>
              <a:rPr lang="en-US" sz="6600" b="1" dirty="0" smtClean="0">
                <a:solidFill>
                  <a:schemeClr val="accent4">
                    <a:lumMod val="60000"/>
                    <a:lumOff val="40000"/>
                  </a:schemeClr>
                </a:solidFill>
              </a:rPr>
              <a:t> Century Skills</a:t>
            </a:r>
          </a:p>
          <a:p>
            <a:endParaRPr lang="en-US" dirty="0"/>
          </a:p>
        </p:txBody>
      </p:sp>
      <p:sp>
        <p:nvSpPr>
          <p:cNvPr id="10" name="TextBox 9"/>
          <p:cNvSpPr txBox="1"/>
          <p:nvPr/>
        </p:nvSpPr>
        <p:spPr>
          <a:xfrm>
            <a:off x="457200" y="4038600"/>
            <a:ext cx="8077200" cy="738664"/>
          </a:xfrm>
          <a:prstGeom prst="rect">
            <a:avLst/>
          </a:prstGeom>
          <a:noFill/>
        </p:spPr>
        <p:txBody>
          <a:bodyPr wrap="square" rtlCol="0">
            <a:spAutoFit/>
          </a:bodyPr>
          <a:lstStyle/>
          <a:p>
            <a:pPr algn="ctr"/>
            <a:r>
              <a:rPr lang="en-US" sz="2400" b="1" dirty="0" smtClean="0">
                <a:solidFill>
                  <a:schemeClr val="accent4">
                    <a:lumMod val="60000"/>
                    <a:lumOff val="40000"/>
                  </a:schemeClr>
                </a:solidFill>
              </a:rPr>
              <a:t>Civic • Health • Employability • Technology • Financial</a:t>
            </a:r>
            <a:endParaRPr lang="en-US" sz="2800" b="1" dirty="0" smtClean="0">
              <a:solidFill>
                <a:schemeClr val="accent4">
                  <a:lumMod val="60000"/>
                  <a:lumOff val="40000"/>
                </a:schemeClr>
              </a:solidFill>
            </a:endParaRPr>
          </a:p>
          <a:p>
            <a:pPr algn="ct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1"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4000"/>
                            </p:stCondLst>
                            <p:childTnLst>
                              <p:par>
                                <p:cTn id="15" presetID="2" presetClass="entr" presetSubtype="1"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000" fill="hold"/>
                                        <p:tgtEl>
                                          <p:spTgt spid="8"/>
                                        </p:tgtEl>
                                        <p:attrNameLst>
                                          <p:attrName>ppt_x</p:attrName>
                                        </p:attrNameLst>
                                      </p:cBhvr>
                                      <p:tavLst>
                                        <p:tav tm="0">
                                          <p:val>
                                            <p:strVal val="#ppt_x"/>
                                          </p:val>
                                        </p:tav>
                                        <p:tav tm="100000">
                                          <p:val>
                                            <p:strVal val="#ppt_x"/>
                                          </p:val>
                                        </p:tav>
                                      </p:tavLst>
                                    </p:anim>
                                    <p:anim calcmode="lin" valueType="num">
                                      <p:cBhvr additive="base">
                                        <p:cTn id="22" dur="2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000" fill="hold"/>
                                        <p:tgtEl>
                                          <p:spTgt spid="9"/>
                                        </p:tgtEl>
                                        <p:attrNameLst>
                                          <p:attrName>ppt_x</p:attrName>
                                        </p:attrNameLst>
                                      </p:cBhvr>
                                      <p:tavLst>
                                        <p:tav tm="0">
                                          <p:val>
                                            <p:strVal val="#ppt_x"/>
                                          </p:val>
                                        </p:tav>
                                        <p:tav tm="100000">
                                          <p:val>
                                            <p:strVal val="#ppt_x"/>
                                          </p:val>
                                        </p:tav>
                                      </p:tavLst>
                                    </p:anim>
                                    <p:anim calcmode="lin" valueType="num">
                                      <p:cBhvr additive="base">
                                        <p:cTn id="28" dur="20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0" fill="hold"/>
                                        <p:tgtEl>
                                          <p:spTgt spid="10"/>
                                        </p:tgtEl>
                                        <p:attrNameLst>
                                          <p:attrName>ppt_x</p:attrName>
                                        </p:attrNameLst>
                                      </p:cBhvr>
                                      <p:tavLst>
                                        <p:tav tm="0">
                                          <p:val>
                                            <p:strVal val="#ppt_x"/>
                                          </p:val>
                                        </p:tav>
                                        <p:tav tm="100000">
                                          <p:val>
                                            <p:strVal val="#ppt_x"/>
                                          </p:val>
                                        </p:tav>
                                      </p:tavLst>
                                    </p:anim>
                                    <p:anim calcmode="lin" valueType="num">
                                      <p:cBhvr additive="base">
                                        <p:cTn id="34" dur="5000" fill="hold"/>
                                        <p:tgtEl>
                                          <p:spTgt spid="10"/>
                                        </p:tgtEl>
                                        <p:attrNameLst>
                                          <p:attrName>ppt_y</p:attrName>
                                        </p:attrNameLst>
                                      </p:cBhvr>
                                      <p:tavLst>
                                        <p:tav tm="0">
                                          <p:val>
                                            <p:strVal val="0-#ppt_h/2"/>
                                          </p:val>
                                        </p:tav>
                                        <p:tav tm="100000">
                                          <p:val>
                                            <p:strVal val="#ppt_y"/>
                                          </p:val>
                                        </p:tav>
                                      </p:tavLst>
                                    </p:anim>
                                  </p:childTnLst>
                                </p:cTn>
                              </p:par>
                            </p:childTnLst>
                          </p:cTn>
                        </p:par>
                        <p:par>
                          <p:cTn id="35" fill="hold">
                            <p:stCondLst>
                              <p:cond delay="5000"/>
                            </p:stCondLst>
                            <p:childTnLst>
                              <p:par>
                                <p:cTn id="36" presetID="30" presetClass="emph" presetSubtype="0" fill="hold" grpId="1" nodeType="afterEffect">
                                  <p:stCondLst>
                                    <p:cond delay="0"/>
                                  </p:stCondLst>
                                  <p:childTnLst>
                                    <p:animClr clrSpc="hsl">
                                      <p:cBhvr override="childStyle">
                                        <p:cTn id="37" dur="2000" fill="hold"/>
                                        <p:tgtEl>
                                          <p:spTgt spid="3">
                                            <p:txEl>
                                              <p:pRg st="0" end="0"/>
                                            </p:txEl>
                                          </p:spTgt>
                                        </p:tgtEl>
                                        <p:attrNameLst>
                                          <p:attrName>style.color</p:attrName>
                                        </p:attrNameLst>
                                      </p:cBhvr>
                                      <p:by>
                                        <p:hsl h="0" s="12549" l="25098"/>
                                      </p:by>
                                    </p:animClr>
                                    <p:animClr clrSpc="hsl">
                                      <p:cBhvr>
                                        <p:cTn id="38" dur="2000" fill="hold"/>
                                        <p:tgtEl>
                                          <p:spTgt spid="3">
                                            <p:txEl>
                                              <p:pRg st="0" end="0"/>
                                            </p:txEl>
                                          </p:spTgt>
                                        </p:tgtEl>
                                        <p:attrNameLst>
                                          <p:attrName>fillcolor</p:attrName>
                                        </p:attrNameLst>
                                      </p:cBhvr>
                                      <p:by>
                                        <p:hsl h="0" s="12549" l="25098"/>
                                      </p:by>
                                    </p:animClr>
                                    <p:animClr clrSpc="hsl">
                                      <p:cBhvr>
                                        <p:cTn id="39" dur="2000" fill="hold"/>
                                        <p:tgtEl>
                                          <p:spTgt spid="3">
                                            <p:txEl>
                                              <p:pRg st="0" end="0"/>
                                            </p:txEl>
                                          </p:spTgt>
                                        </p:tgtEl>
                                        <p:attrNameLst>
                                          <p:attrName>stroke.color</p:attrName>
                                        </p:attrNameLst>
                                      </p:cBhvr>
                                      <p:by>
                                        <p:hsl h="0" s="12549" l="25098"/>
                                      </p:by>
                                    </p:animClr>
                                    <p:set>
                                      <p:cBhvr>
                                        <p:cTn id="40" dur="2000" fill="hold"/>
                                        <p:tgtEl>
                                          <p:spTgt spid="3">
                                            <p:txEl>
                                              <p:pRg st="0" end="0"/>
                                            </p:txEl>
                                          </p:spTgt>
                                        </p:tgtEl>
                                        <p:attrNameLst>
                                          <p:attrName>fill.type</p:attrName>
                                        </p:attrNameLst>
                                      </p:cBhvr>
                                      <p:to>
                                        <p:strVal val="solid"/>
                                      </p:to>
                                    </p:set>
                                  </p:childTnLst>
                                  <p:subTnLst>
                                    <p:animClr>
                                      <p:cBhvr override="childStyle">
                                        <p:cTn dur="1" fill="hold" display="0" masterRel="nextClick" afterEffect="1"/>
                                        <p:tgtEl>
                                          <p:spTgt spid="3">
                                            <p:txEl>
                                              <p:pRg st="0" end="0"/>
                                            </p:txEl>
                                          </p:spTgt>
                                        </p:tgtEl>
                                        <p:attrNameLst>
                                          <p:attrName>ppt_c</p:attrName>
                                        </p:attrNameLst>
                                      </p:cBhvr>
                                      <p:to>
                                        <a:srgbClr val="EAEAEA"/>
                                      </p:to>
                                    </p:animClr>
                                  </p:subTnLst>
                                </p:cTn>
                              </p:par>
                            </p:childTnLst>
                          </p:cTn>
                        </p:par>
                        <p:par>
                          <p:cTn id="41" fill="hold">
                            <p:stCondLst>
                              <p:cond delay="7000"/>
                            </p:stCondLst>
                            <p:childTnLst>
                              <p:par>
                                <p:cTn id="42" presetID="30" presetClass="emph" presetSubtype="0" fill="hold" grpId="1" nodeType="afterEffect">
                                  <p:stCondLst>
                                    <p:cond delay="0"/>
                                  </p:stCondLst>
                                  <p:childTnLst>
                                    <p:animClr clrSpc="hsl">
                                      <p:cBhvr override="childStyle">
                                        <p:cTn id="43" dur="2000" fill="hold"/>
                                        <p:tgtEl>
                                          <p:spTgt spid="3">
                                            <p:txEl>
                                              <p:pRg st="1" end="1"/>
                                            </p:txEl>
                                          </p:spTgt>
                                        </p:tgtEl>
                                        <p:attrNameLst>
                                          <p:attrName>style.color</p:attrName>
                                        </p:attrNameLst>
                                      </p:cBhvr>
                                      <p:by>
                                        <p:hsl h="0" s="12549" l="25098"/>
                                      </p:by>
                                    </p:animClr>
                                    <p:animClr clrSpc="hsl">
                                      <p:cBhvr>
                                        <p:cTn id="44" dur="2000" fill="hold"/>
                                        <p:tgtEl>
                                          <p:spTgt spid="3">
                                            <p:txEl>
                                              <p:pRg st="1" end="1"/>
                                            </p:txEl>
                                          </p:spTgt>
                                        </p:tgtEl>
                                        <p:attrNameLst>
                                          <p:attrName>fillcolor</p:attrName>
                                        </p:attrNameLst>
                                      </p:cBhvr>
                                      <p:by>
                                        <p:hsl h="0" s="12549" l="25098"/>
                                      </p:by>
                                    </p:animClr>
                                    <p:animClr clrSpc="hsl">
                                      <p:cBhvr>
                                        <p:cTn id="45" dur="2000" fill="hold"/>
                                        <p:tgtEl>
                                          <p:spTgt spid="3">
                                            <p:txEl>
                                              <p:pRg st="1" end="1"/>
                                            </p:txEl>
                                          </p:spTgt>
                                        </p:tgtEl>
                                        <p:attrNameLst>
                                          <p:attrName>stroke.color</p:attrName>
                                        </p:attrNameLst>
                                      </p:cBhvr>
                                      <p:by>
                                        <p:hsl h="0" s="12549" l="25098"/>
                                      </p:by>
                                    </p:animClr>
                                    <p:set>
                                      <p:cBhvr>
                                        <p:cTn id="46" dur="2000" fill="hold"/>
                                        <p:tgtEl>
                                          <p:spTgt spid="3">
                                            <p:txEl>
                                              <p:pRg st="1" end="1"/>
                                            </p:txEl>
                                          </p:spTgt>
                                        </p:tgtEl>
                                        <p:attrNameLst>
                                          <p:attrName>fill.type</p:attrName>
                                        </p:attrNameLst>
                                      </p:cBhvr>
                                      <p:to>
                                        <p:strVal val="solid"/>
                                      </p:to>
                                    </p:set>
                                  </p:childTnLst>
                                  <p:subTnLst>
                                    <p:animClr>
                                      <p:cBhvr override="childStyle">
                                        <p:cTn dur="1" fill="hold" display="0" masterRel="nextClick" afterEffect="1"/>
                                        <p:tgtEl>
                                          <p:spTgt spid="3">
                                            <p:txEl>
                                              <p:pRg st="1" end="1"/>
                                            </p:txEl>
                                          </p:spTgt>
                                        </p:tgtEl>
                                        <p:attrNameLst>
                                          <p:attrName>ppt_c</p:attrName>
                                        </p:attrNameLst>
                                      </p:cBhvr>
                                      <p:to>
                                        <a:srgbClr val="EAEAEA"/>
                                      </p:to>
                                    </p:animClr>
                                  </p:subTnLst>
                                </p:cTn>
                              </p:par>
                              <p:par>
                                <p:cTn id="47" presetID="30" presetClass="emph" presetSubtype="0" fill="hold" grpId="2" nodeType="withEffect">
                                  <p:stCondLst>
                                    <p:cond delay="0"/>
                                  </p:stCondLst>
                                  <p:childTnLst>
                                    <p:animClr clrSpc="hsl">
                                      <p:cBhvr override="childStyle">
                                        <p:cTn id="48" dur="2000" fill="hold"/>
                                        <p:tgtEl>
                                          <p:spTgt spid="3">
                                            <p:txEl>
                                              <p:pRg st="0" end="0"/>
                                            </p:txEl>
                                          </p:spTgt>
                                        </p:tgtEl>
                                        <p:attrNameLst>
                                          <p:attrName>style.color</p:attrName>
                                        </p:attrNameLst>
                                      </p:cBhvr>
                                      <p:by>
                                        <p:hsl h="0" s="12549" l="25098"/>
                                      </p:by>
                                    </p:animClr>
                                    <p:animClr clrSpc="hsl">
                                      <p:cBhvr>
                                        <p:cTn id="49" dur="2000" fill="hold"/>
                                        <p:tgtEl>
                                          <p:spTgt spid="3">
                                            <p:txEl>
                                              <p:pRg st="0" end="0"/>
                                            </p:txEl>
                                          </p:spTgt>
                                        </p:tgtEl>
                                        <p:attrNameLst>
                                          <p:attrName>fillcolor</p:attrName>
                                        </p:attrNameLst>
                                      </p:cBhvr>
                                      <p:by>
                                        <p:hsl h="0" s="12549" l="25098"/>
                                      </p:by>
                                    </p:animClr>
                                    <p:animClr clrSpc="hsl">
                                      <p:cBhvr>
                                        <p:cTn id="50" dur="2000" fill="hold"/>
                                        <p:tgtEl>
                                          <p:spTgt spid="3">
                                            <p:txEl>
                                              <p:pRg st="0" end="0"/>
                                            </p:txEl>
                                          </p:spTgt>
                                        </p:tgtEl>
                                        <p:attrNameLst>
                                          <p:attrName>stroke.color</p:attrName>
                                        </p:attrNameLst>
                                      </p:cBhvr>
                                      <p:by>
                                        <p:hsl h="0" s="12549" l="25098"/>
                                      </p:by>
                                    </p:animClr>
                                    <p:set>
                                      <p:cBhvr>
                                        <p:cTn id="51" dur="2000" fill="hold"/>
                                        <p:tgtEl>
                                          <p:spTgt spid="3">
                                            <p:txEl>
                                              <p:pRg st="0" end="0"/>
                                            </p:txEl>
                                          </p:spTgt>
                                        </p:tgtEl>
                                        <p:attrNameLst>
                                          <p:attrName>fill.type</p:attrName>
                                        </p:attrNameLst>
                                      </p:cBhvr>
                                      <p:to>
                                        <p:strVal val="solid"/>
                                      </p:to>
                                    </p:set>
                                  </p:childTnLst>
                                  <p:subTnLst>
                                    <p:animClr>
                                      <p:cBhvr override="childStyle">
                                        <p:cTn dur="1" fill="hold" display="0" masterRel="nextClick" afterEffect="1"/>
                                        <p:tgtEl>
                                          <p:spTgt spid="3">
                                            <p:txEl>
                                              <p:pRg st="0" end="0"/>
                                            </p:txEl>
                                          </p:spTgt>
                                        </p:tgtEl>
                                        <p:attrNameLst>
                                          <p:attrName>ppt_c</p:attrName>
                                        </p:attrNameLst>
                                      </p:cBhvr>
                                      <p:to>
                                        <a:srgbClr val="EAEAEA"/>
                                      </p:to>
                                    </p:animClr>
                                  </p:subTnLst>
                                </p:cTn>
                              </p:par>
                              <p:par>
                                <p:cTn id="52" presetID="30" presetClass="emph" presetSubtype="0" fill="hold" grpId="2" nodeType="withEffect">
                                  <p:stCondLst>
                                    <p:cond delay="0"/>
                                  </p:stCondLst>
                                  <p:childTnLst>
                                    <p:animClr clrSpc="hsl">
                                      <p:cBhvr override="childStyle">
                                        <p:cTn id="53" dur="2000" fill="hold"/>
                                        <p:tgtEl>
                                          <p:spTgt spid="3">
                                            <p:txEl>
                                              <p:pRg st="1" end="1"/>
                                            </p:txEl>
                                          </p:spTgt>
                                        </p:tgtEl>
                                        <p:attrNameLst>
                                          <p:attrName>style.color</p:attrName>
                                        </p:attrNameLst>
                                      </p:cBhvr>
                                      <p:by>
                                        <p:hsl h="0" s="12549" l="25098"/>
                                      </p:by>
                                    </p:animClr>
                                    <p:animClr clrSpc="hsl">
                                      <p:cBhvr>
                                        <p:cTn id="54" dur="2000" fill="hold"/>
                                        <p:tgtEl>
                                          <p:spTgt spid="3">
                                            <p:txEl>
                                              <p:pRg st="1" end="1"/>
                                            </p:txEl>
                                          </p:spTgt>
                                        </p:tgtEl>
                                        <p:attrNameLst>
                                          <p:attrName>fillcolor</p:attrName>
                                        </p:attrNameLst>
                                      </p:cBhvr>
                                      <p:by>
                                        <p:hsl h="0" s="12549" l="25098"/>
                                      </p:by>
                                    </p:animClr>
                                    <p:animClr clrSpc="hsl">
                                      <p:cBhvr>
                                        <p:cTn id="55" dur="2000" fill="hold"/>
                                        <p:tgtEl>
                                          <p:spTgt spid="3">
                                            <p:txEl>
                                              <p:pRg st="1" end="1"/>
                                            </p:txEl>
                                          </p:spTgt>
                                        </p:tgtEl>
                                        <p:attrNameLst>
                                          <p:attrName>stroke.color</p:attrName>
                                        </p:attrNameLst>
                                      </p:cBhvr>
                                      <p:by>
                                        <p:hsl h="0" s="12549" l="25098"/>
                                      </p:by>
                                    </p:animClr>
                                    <p:set>
                                      <p:cBhvr>
                                        <p:cTn id="56" dur="2000" fill="hold"/>
                                        <p:tgtEl>
                                          <p:spTgt spid="3">
                                            <p:txEl>
                                              <p:pRg st="1" end="1"/>
                                            </p:txEl>
                                          </p:spTgt>
                                        </p:tgtEl>
                                        <p:attrNameLst>
                                          <p:attrName>fill.type</p:attrName>
                                        </p:attrNameLst>
                                      </p:cBhvr>
                                      <p:to>
                                        <p:strVal val="solid"/>
                                      </p:to>
                                    </p:set>
                                  </p:childTnLst>
                                  <p:subTnLst>
                                    <p:animClr>
                                      <p:cBhvr override="childStyle">
                                        <p:cTn dur="1" fill="hold" display="0" masterRel="nextClick" afterEffect="1"/>
                                        <p:tgtEl>
                                          <p:spTgt spid="3">
                                            <p:txEl>
                                              <p:pRg st="1" end="1"/>
                                            </p:txEl>
                                          </p:spTgt>
                                        </p:tgtEl>
                                        <p:attrNameLst>
                                          <p:attrName>ppt_c</p:attrName>
                                        </p:attrNameLst>
                                      </p:cBhvr>
                                      <p:to>
                                        <a:srgbClr val="EAEAEA"/>
                                      </p:to>
                                    </p:animClr>
                                  </p:subTnLst>
                                </p:cTn>
                              </p:par>
                              <p:par>
                                <p:cTn id="57" presetID="30" presetClass="emph" presetSubtype="0" fill="hold" grpId="1" nodeType="withEffect">
                                  <p:stCondLst>
                                    <p:cond delay="0"/>
                                  </p:stCondLst>
                                  <p:childTnLst>
                                    <p:animClr clrSpc="hsl">
                                      <p:cBhvr override="childStyle">
                                        <p:cTn id="58" dur="2000" fill="hold"/>
                                        <p:tgtEl>
                                          <p:spTgt spid="9"/>
                                        </p:tgtEl>
                                        <p:attrNameLst>
                                          <p:attrName>style.color</p:attrName>
                                        </p:attrNameLst>
                                      </p:cBhvr>
                                      <p:by>
                                        <p:hsl h="0" s="12549" l="25098"/>
                                      </p:by>
                                    </p:animClr>
                                    <p:animClr clrSpc="hsl">
                                      <p:cBhvr>
                                        <p:cTn id="59" dur="2000" fill="hold"/>
                                        <p:tgtEl>
                                          <p:spTgt spid="9"/>
                                        </p:tgtEl>
                                        <p:attrNameLst>
                                          <p:attrName>fillcolor</p:attrName>
                                        </p:attrNameLst>
                                      </p:cBhvr>
                                      <p:by>
                                        <p:hsl h="0" s="12549" l="25098"/>
                                      </p:by>
                                    </p:animClr>
                                    <p:animClr clrSpc="hsl">
                                      <p:cBhvr>
                                        <p:cTn id="60" dur="2000" fill="hold"/>
                                        <p:tgtEl>
                                          <p:spTgt spid="9"/>
                                        </p:tgtEl>
                                        <p:attrNameLst>
                                          <p:attrName>stroke.color</p:attrName>
                                        </p:attrNameLst>
                                      </p:cBhvr>
                                      <p:by>
                                        <p:hsl h="0" s="12549" l="25098"/>
                                      </p:by>
                                    </p:animClr>
                                    <p:set>
                                      <p:cBhvr>
                                        <p:cTn id="61" dur="2000" fill="hold"/>
                                        <p:tgtEl>
                                          <p:spTgt spid="9"/>
                                        </p:tgtEl>
                                        <p:attrNameLst>
                                          <p:attrName>fill.type</p:attrName>
                                        </p:attrNameLst>
                                      </p:cBhvr>
                                      <p:to>
                                        <p:strVal val="solid"/>
                                      </p:to>
                                    </p:set>
                                  </p:childTnLst>
                                </p:cTn>
                              </p:par>
                              <p:par>
                                <p:cTn id="62" presetID="30" presetClass="emph" presetSubtype="0" fill="hold" grpId="1" nodeType="withEffect">
                                  <p:stCondLst>
                                    <p:cond delay="0"/>
                                  </p:stCondLst>
                                  <p:childTnLst>
                                    <p:animClr clrSpc="hsl">
                                      <p:cBhvr override="childStyle">
                                        <p:cTn id="63" dur="500" fill="hold"/>
                                        <p:tgtEl>
                                          <p:spTgt spid="10"/>
                                        </p:tgtEl>
                                        <p:attrNameLst>
                                          <p:attrName>style.color</p:attrName>
                                        </p:attrNameLst>
                                      </p:cBhvr>
                                      <p:by>
                                        <p:hsl h="0" s="12549" l="25098"/>
                                      </p:by>
                                    </p:animClr>
                                    <p:animClr clrSpc="hsl">
                                      <p:cBhvr>
                                        <p:cTn id="64" dur="500" fill="hold"/>
                                        <p:tgtEl>
                                          <p:spTgt spid="10"/>
                                        </p:tgtEl>
                                        <p:attrNameLst>
                                          <p:attrName>fillcolor</p:attrName>
                                        </p:attrNameLst>
                                      </p:cBhvr>
                                      <p:by>
                                        <p:hsl h="0" s="12549" l="25098"/>
                                      </p:by>
                                    </p:animClr>
                                    <p:animClr clrSpc="hsl">
                                      <p:cBhvr>
                                        <p:cTn id="65" dur="500" fill="hold"/>
                                        <p:tgtEl>
                                          <p:spTgt spid="10"/>
                                        </p:tgtEl>
                                        <p:attrNameLst>
                                          <p:attrName>stroke.color</p:attrName>
                                        </p:attrNameLst>
                                      </p:cBhvr>
                                      <p:by>
                                        <p:hsl h="0" s="12549" l="25098"/>
                                      </p:by>
                                    </p:animClr>
                                    <p:set>
                                      <p:cBhvr>
                                        <p:cTn id="66" dur="500" fill="hold"/>
                                        <p:tgtEl>
                                          <p:spTgt spid="10"/>
                                        </p:tgtEl>
                                        <p:attrNameLst>
                                          <p:attrName>fill.type</p:attrName>
                                        </p:attrNameLst>
                                      </p:cBhvr>
                                      <p:to>
                                        <p:strVal val="solid"/>
                                      </p:to>
                                    </p:set>
                                  </p:childTnLst>
                                  <p:subTnLst>
                                    <p:animClr>
                                      <p:cBhvr override="childStyle">
                                        <p:cTn dur="1" fill="hold" display="0" masterRel="nextClick" afterEffect="1"/>
                                        <p:tgtEl>
                                          <p:spTgt spid="10"/>
                                        </p:tgtEl>
                                        <p:attrNameLst>
                                          <p:attrName>ppt_c</p:attrName>
                                        </p:attrNameLst>
                                      </p:cBhvr>
                                      <p:to>
                                        <a:srgbClr val="EAEAEA"/>
                                      </p:to>
                                    </p:animClr>
                                  </p:subTnLst>
                                </p:cTn>
                              </p:par>
                            </p:childTnLst>
                          </p:cTn>
                        </p:par>
                        <p:par>
                          <p:cTn id="67" fill="hold">
                            <p:stCondLst>
                              <p:cond delay="9000"/>
                            </p:stCondLst>
                            <p:childTnLst>
                              <p:par>
                                <p:cTn id="68" presetID="30" presetClass="emph" presetSubtype="0" fill="hold" grpId="0" nodeType="afterEffect">
                                  <p:stCondLst>
                                    <p:cond delay="0"/>
                                  </p:stCondLst>
                                  <p:childTnLst>
                                    <p:animClr clrSpc="hsl">
                                      <p:cBhvr override="childStyle">
                                        <p:cTn id="69" dur="500" fill="hold"/>
                                        <p:tgtEl>
                                          <p:spTgt spid="8"/>
                                        </p:tgtEl>
                                        <p:attrNameLst>
                                          <p:attrName>style.color</p:attrName>
                                        </p:attrNameLst>
                                      </p:cBhvr>
                                      <p:by>
                                        <p:hsl h="0" s="12549" l="25098"/>
                                      </p:by>
                                    </p:animClr>
                                    <p:animClr clrSpc="hsl">
                                      <p:cBhvr>
                                        <p:cTn id="70" dur="500" fill="hold"/>
                                        <p:tgtEl>
                                          <p:spTgt spid="8"/>
                                        </p:tgtEl>
                                        <p:attrNameLst>
                                          <p:attrName>fillcolor</p:attrName>
                                        </p:attrNameLst>
                                      </p:cBhvr>
                                      <p:by>
                                        <p:hsl h="0" s="12549" l="25098"/>
                                      </p:by>
                                    </p:animClr>
                                    <p:animClr clrSpc="hsl">
                                      <p:cBhvr>
                                        <p:cTn id="71" dur="500" fill="hold"/>
                                        <p:tgtEl>
                                          <p:spTgt spid="8"/>
                                        </p:tgtEl>
                                        <p:attrNameLst>
                                          <p:attrName>stroke.color</p:attrName>
                                        </p:attrNameLst>
                                      </p:cBhvr>
                                      <p:by>
                                        <p:hsl h="0" s="12549" l="25098"/>
                                      </p:by>
                                    </p:animClr>
                                    <p:set>
                                      <p:cBhvr>
                                        <p:cTn id="72" dur="500" fill="hold"/>
                                        <p:tgtEl>
                                          <p:spTgt spid="8"/>
                                        </p:tgtEl>
                                        <p:attrNameLst>
                                          <p:attrName>fill.type</p:attrName>
                                        </p:attrNameLst>
                                      </p:cBhvr>
                                      <p:to>
                                        <p:strVal val="solid"/>
                                      </p:to>
                                    </p:set>
                                  </p:childTnLst>
                                  <p:subTnLst>
                                    <p:animClr>
                                      <p:cBhvr override="childStyle">
                                        <p:cTn dur="1" fill="hold" display="0" masterRel="nextClick" afterEffect="1"/>
                                        <p:tgtEl>
                                          <p:spTgt spid="8"/>
                                        </p:tgtEl>
                                        <p:attrNameLst>
                                          <p:attrName>ppt_c</p:attrName>
                                        </p:attrNameLst>
                                      </p:cBhvr>
                                      <p:to>
                                        <a:srgbClr val="EAEAEA"/>
                                      </p:to>
                                    </p:animClr>
                                  </p:sub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4">
                                            <p:txEl>
                                              <p:pRg st="1" end="1"/>
                                            </p:txEl>
                                          </p:spTgt>
                                        </p:tgtEl>
                                        <p:attrNameLst>
                                          <p:attrName>style.visibility</p:attrName>
                                        </p:attrNameLst>
                                      </p:cBhvr>
                                      <p:to>
                                        <p:strVal val="visible"/>
                                      </p:to>
                                    </p:set>
                                    <p:anim calcmode="lin" valueType="num">
                                      <p:cBhvr additive="base">
                                        <p:cTn id="77" dur="3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78" dur="3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par>
                          <p:cTn id="79" fill="hold">
                            <p:stCondLst>
                              <p:cond delay="3000"/>
                            </p:stCondLst>
                            <p:childTnLst>
                              <p:par>
                                <p:cTn id="80" presetID="2" presetClass="entr" presetSubtype="4" fill="hold" nodeType="afterEffect">
                                  <p:stCondLst>
                                    <p:cond delay="0"/>
                                  </p:stCondLst>
                                  <p:childTnLst>
                                    <p:set>
                                      <p:cBhvr>
                                        <p:cTn id="81" dur="1" fill="hold">
                                          <p:stCondLst>
                                            <p:cond delay="0"/>
                                          </p:stCondLst>
                                        </p:cTn>
                                        <p:tgtEl>
                                          <p:spTgt spid="4">
                                            <p:txEl>
                                              <p:pRg st="4" end="4"/>
                                            </p:txEl>
                                          </p:spTgt>
                                        </p:tgtEl>
                                        <p:attrNameLst>
                                          <p:attrName>style.visibility</p:attrName>
                                        </p:attrNameLst>
                                      </p:cBhvr>
                                      <p:to>
                                        <p:strVal val="visible"/>
                                      </p:to>
                                    </p:set>
                                    <p:anim calcmode="lin" valueType="num">
                                      <p:cBhvr additive="base">
                                        <p:cTn id="82" dur="3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3" dur="3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84" fill="hold">
                            <p:stCondLst>
                              <p:cond delay="6000"/>
                            </p:stCondLst>
                            <p:childTnLst>
                              <p:par>
                                <p:cTn id="85" presetID="2" presetClass="entr" presetSubtype="4" fill="hold" nodeType="afterEffect">
                                  <p:stCondLst>
                                    <p:cond delay="0"/>
                                  </p:stCondLst>
                                  <p:childTnLst>
                                    <p:set>
                                      <p:cBhvr>
                                        <p:cTn id="86" dur="1" fill="hold">
                                          <p:stCondLst>
                                            <p:cond delay="0"/>
                                          </p:stCondLst>
                                        </p:cTn>
                                        <p:tgtEl>
                                          <p:spTgt spid="4">
                                            <p:txEl>
                                              <p:pRg st="7" end="7"/>
                                            </p:txEl>
                                          </p:spTgt>
                                        </p:tgtEl>
                                        <p:attrNameLst>
                                          <p:attrName>style.visibility</p:attrName>
                                        </p:attrNameLst>
                                      </p:cBhvr>
                                      <p:to>
                                        <p:strVal val="visible"/>
                                      </p:to>
                                    </p:set>
                                    <p:anim calcmode="lin" valueType="num">
                                      <p:cBhvr additive="base">
                                        <p:cTn id="87" dur="30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88" dur="30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par>
                          <p:cTn id="89" fill="hold">
                            <p:stCondLst>
                              <p:cond delay="9000"/>
                            </p:stCondLst>
                            <p:childTnLst>
                              <p:par>
                                <p:cTn id="90" presetID="2" presetClass="entr" presetSubtype="4" fill="hold" nodeType="afterEffect">
                                  <p:stCondLst>
                                    <p:cond delay="0"/>
                                  </p:stCondLst>
                                  <p:childTnLst>
                                    <p:set>
                                      <p:cBhvr>
                                        <p:cTn id="91" dur="1" fill="hold">
                                          <p:stCondLst>
                                            <p:cond delay="0"/>
                                          </p:stCondLst>
                                        </p:cTn>
                                        <p:tgtEl>
                                          <p:spTgt spid="4">
                                            <p:txEl>
                                              <p:pRg st="10" end="10"/>
                                            </p:txEl>
                                          </p:spTgt>
                                        </p:tgtEl>
                                        <p:attrNameLst>
                                          <p:attrName>style.visibility</p:attrName>
                                        </p:attrNameLst>
                                      </p:cBhvr>
                                      <p:to>
                                        <p:strVal val="visible"/>
                                      </p:to>
                                    </p:set>
                                    <p:anim calcmode="lin" valueType="num">
                                      <p:cBhvr additive="base">
                                        <p:cTn id="92" dur="30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93" dur="30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par>
                          <p:cTn id="94" fill="hold">
                            <p:stCondLst>
                              <p:cond delay="12000"/>
                            </p:stCondLst>
                            <p:childTnLst>
                              <p:par>
                                <p:cTn id="95" presetID="2" presetClass="entr" presetSubtype="4" fill="hold" nodeType="afterEffect">
                                  <p:stCondLst>
                                    <p:cond delay="0"/>
                                  </p:stCondLst>
                                  <p:childTnLst>
                                    <p:set>
                                      <p:cBhvr>
                                        <p:cTn id="96" dur="1" fill="hold">
                                          <p:stCondLst>
                                            <p:cond delay="0"/>
                                          </p:stCondLst>
                                        </p:cTn>
                                        <p:tgtEl>
                                          <p:spTgt spid="4">
                                            <p:txEl>
                                              <p:pRg st="13" end="13"/>
                                            </p:txEl>
                                          </p:spTgt>
                                        </p:tgtEl>
                                        <p:attrNameLst>
                                          <p:attrName>style.visibility</p:attrName>
                                        </p:attrNameLst>
                                      </p:cBhvr>
                                      <p:to>
                                        <p:strVal val="visible"/>
                                      </p:to>
                                    </p:set>
                                    <p:anim calcmode="lin" valueType="num">
                                      <p:cBhvr additive="base">
                                        <p:cTn id="97" dur="30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98" dur="30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par>
                          <p:cTn id="99" fill="hold">
                            <p:stCondLst>
                              <p:cond delay="15000"/>
                            </p:stCondLst>
                            <p:childTnLst>
                              <p:par>
                                <p:cTn id="100" presetID="2" presetClass="entr" presetSubtype="4" fill="hold" nodeType="afterEffect">
                                  <p:stCondLst>
                                    <p:cond delay="0"/>
                                  </p:stCondLst>
                                  <p:childTnLst>
                                    <p:set>
                                      <p:cBhvr>
                                        <p:cTn id="101" dur="1" fill="hold">
                                          <p:stCondLst>
                                            <p:cond delay="0"/>
                                          </p:stCondLst>
                                        </p:cTn>
                                        <p:tgtEl>
                                          <p:spTgt spid="4">
                                            <p:txEl>
                                              <p:pRg st="16" end="16"/>
                                            </p:txEl>
                                          </p:spTgt>
                                        </p:tgtEl>
                                        <p:attrNameLst>
                                          <p:attrName>style.visibility</p:attrName>
                                        </p:attrNameLst>
                                      </p:cBhvr>
                                      <p:to>
                                        <p:strVal val="visible"/>
                                      </p:to>
                                    </p:set>
                                    <p:anim calcmode="lin" valueType="num">
                                      <p:cBhvr additive="base">
                                        <p:cTn id="102" dur="3000" fill="hold"/>
                                        <p:tgtEl>
                                          <p:spTgt spid="4">
                                            <p:txEl>
                                              <p:pRg st="16" end="16"/>
                                            </p:txEl>
                                          </p:spTgt>
                                        </p:tgtEl>
                                        <p:attrNameLst>
                                          <p:attrName>ppt_x</p:attrName>
                                        </p:attrNameLst>
                                      </p:cBhvr>
                                      <p:tavLst>
                                        <p:tav tm="0">
                                          <p:val>
                                            <p:strVal val="#ppt_x"/>
                                          </p:val>
                                        </p:tav>
                                        <p:tav tm="100000">
                                          <p:val>
                                            <p:strVal val="#ppt_x"/>
                                          </p:val>
                                        </p:tav>
                                      </p:tavLst>
                                    </p:anim>
                                    <p:anim calcmode="lin" valueType="num">
                                      <p:cBhvr additive="base">
                                        <p:cTn id="103" dur="3000" fill="hold"/>
                                        <p:tgtEl>
                                          <p:spTgt spid="4">
                                            <p:txEl>
                                              <p:pRg st="16" end="16"/>
                                            </p:txEl>
                                          </p:spTgt>
                                        </p:tgtEl>
                                        <p:attrNameLst>
                                          <p:attrName>ppt_y</p:attrName>
                                        </p:attrNameLst>
                                      </p:cBhvr>
                                      <p:tavLst>
                                        <p:tav tm="0">
                                          <p:val>
                                            <p:strVal val="1+#ppt_h/2"/>
                                          </p:val>
                                        </p:tav>
                                        <p:tav tm="100000">
                                          <p:val>
                                            <p:strVal val="#ppt_y"/>
                                          </p:val>
                                        </p:tav>
                                      </p:tavLst>
                                    </p:anim>
                                  </p:childTnLst>
                                </p:cTn>
                              </p:par>
                              <p:par>
                                <p:cTn id="104" presetID="2" presetClass="entr" presetSubtype="4" fill="hold" nodeType="withEffect">
                                  <p:stCondLst>
                                    <p:cond delay="0"/>
                                  </p:stCondLst>
                                  <p:childTnLst>
                                    <p:set>
                                      <p:cBhvr>
                                        <p:cTn id="105" dur="1" fill="hold">
                                          <p:stCondLst>
                                            <p:cond delay="0"/>
                                          </p:stCondLst>
                                        </p:cTn>
                                        <p:tgtEl>
                                          <p:spTgt spid="4">
                                            <p:txEl>
                                              <p:pRg st="17" end="17"/>
                                            </p:txEl>
                                          </p:spTgt>
                                        </p:tgtEl>
                                        <p:attrNameLst>
                                          <p:attrName>style.visibility</p:attrName>
                                        </p:attrNameLst>
                                      </p:cBhvr>
                                      <p:to>
                                        <p:strVal val="visible"/>
                                      </p:to>
                                    </p:set>
                                    <p:anim calcmode="lin" valueType="num">
                                      <p:cBhvr additive="base">
                                        <p:cTn id="106" dur="3000" fill="hold"/>
                                        <p:tgtEl>
                                          <p:spTgt spid="4">
                                            <p:txEl>
                                              <p:pRg st="17" end="17"/>
                                            </p:txEl>
                                          </p:spTgt>
                                        </p:tgtEl>
                                        <p:attrNameLst>
                                          <p:attrName>ppt_x</p:attrName>
                                        </p:attrNameLst>
                                      </p:cBhvr>
                                      <p:tavLst>
                                        <p:tav tm="0">
                                          <p:val>
                                            <p:strVal val="#ppt_x"/>
                                          </p:val>
                                        </p:tav>
                                        <p:tav tm="100000">
                                          <p:val>
                                            <p:strVal val="#ppt_x"/>
                                          </p:val>
                                        </p:tav>
                                      </p:tavLst>
                                    </p:anim>
                                    <p:anim calcmode="lin" valueType="num">
                                      <p:cBhvr additive="base">
                                        <p:cTn id="107" dur="3000" fill="hold"/>
                                        <p:tgtEl>
                                          <p:spTgt spid="4">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P spid="3" grpId="2" build="p"/>
      <p:bldP spid="8" grpId="0"/>
      <p:bldP spid="9" grpId="0"/>
      <p:bldP spid="9" grpId="1"/>
      <p:bldP spid="10" grpId="0"/>
      <p:bldP spid="1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492730"/>
            <a:ext cx="6858000" cy="1569660"/>
          </a:xfrm>
        </p:spPr>
        <p:txBody>
          <a:bodyPr/>
          <a:lstStyle/>
          <a:p>
            <a:r>
              <a:rPr lang="en-US" dirty="0" smtClean="0"/>
              <a:t>   </a:t>
            </a:r>
            <a:br>
              <a:rPr lang="en-US" dirty="0" smtClean="0"/>
            </a:br>
            <a:r>
              <a:rPr lang="en-US" dirty="0" smtClean="0"/>
              <a:t>   So . . . Financially Thinking . . . </a:t>
            </a:r>
          </a:p>
        </p:txBody>
      </p:sp>
      <p:sp>
        <p:nvSpPr>
          <p:cNvPr id="4099" name="Rectangle 3"/>
          <p:cNvSpPr>
            <a:spLocks noGrp="1" noChangeArrowheads="1"/>
          </p:cNvSpPr>
          <p:nvPr>
            <p:ph type="body" idx="1"/>
          </p:nvPr>
        </p:nvSpPr>
        <p:spPr>
          <a:xfrm>
            <a:off x="152400" y="1371600"/>
            <a:ext cx="8229600" cy="4876800"/>
          </a:xfrm>
        </p:spPr>
        <p:txBody>
          <a:bodyPr/>
          <a:lstStyle/>
          <a:p>
            <a:pPr marL="533400" indent="-533400">
              <a:buNone/>
            </a:pPr>
            <a:r>
              <a:rPr lang="en-US" dirty="0" smtClean="0"/>
              <a:t>      What is one thing you wish someone, anyone, had told you—had really taken the time to explain—had “changed your mind” about when you were young?</a:t>
            </a:r>
          </a:p>
          <a:p>
            <a:pPr marL="533400" indent="-533400">
              <a:buNone/>
            </a:pPr>
            <a:endParaRPr lang="en-US" dirty="0" smtClean="0"/>
          </a:p>
          <a:p>
            <a:pPr marL="533400" indent="-533400">
              <a:buNone/>
            </a:pPr>
            <a:r>
              <a:rPr lang="en-US" dirty="0" smtClean="0"/>
              <a:t>      And who might have been able to have had that conversation with you—or better yet, helped you discover it for yourself?</a:t>
            </a:r>
          </a:p>
          <a:p>
            <a:pPr marL="533400" indent="-533400">
              <a:buNone/>
            </a:pPr>
            <a:endParaRPr lang="en-US" dirty="0" smtClean="0"/>
          </a:p>
          <a:p>
            <a:pPr marL="533400" indent="-533400">
              <a:buNone/>
            </a:pPr>
            <a:r>
              <a:rPr lang="en-US" dirty="0" smtClean="0"/>
              <a:t>	 your parents . . . a friend . . .  a teacher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3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 calcmode="lin" valueType="num">
                                      <p:cBhvr additive="base">
                                        <p:cTn id="13" dur="30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xEl>
                                              <p:pRg st="4" end="4"/>
                                            </p:txEl>
                                          </p:spTgt>
                                        </p:tgtEl>
                                        <p:attrNameLst>
                                          <p:attrName>style.visibility</p:attrName>
                                        </p:attrNameLst>
                                      </p:cBhvr>
                                      <p:to>
                                        <p:strVal val="visible"/>
                                      </p:to>
                                    </p:set>
                                    <p:anim calcmode="lin" valueType="num">
                                      <p:cBhvr additive="base">
                                        <p:cTn id="19" dur="30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K-2  Financial Literacy </a:t>
            </a:r>
            <a:endParaRPr lang="en-US" dirty="0"/>
          </a:p>
        </p:txBody>
      </p:sp>
      <p:sp>
        <p:nvSpPr>
          <p:cNvPr id="3" name="Content Placeholder 2"/>
          <p:cNvSpPr>
            <a:spLocks noGrp="1"/>
          </p:cNvSpPr>
          <p:nvPr>
            <p:ph idx="1"/>
          </p:nvPr>
        </p:nvSpPr>
        <p:spPr>
          <a:xfrm>
            <a:off x="0" y="762000"/>
            <a:ext cx="9144000" cy="5562600"/>
          </a:xfrm>
        </p:spPr>
        <p:txBody>
          <a:bodyPr/>
          <a:lstStyle/>
          <a:p>
            <a:r>
              <a:rPr lang="en-US" dirty="0" smtClean="0"/>
              <a:t> Demonstrate the ability to set goals based on wants and needs. </a:t>
            </a:r>
          </a:p>
          <a:p>
            <a:r>
              <a:rPr lang="en-US" dirty="0" smtClean="0"/>
              <a:t>Identify monetary resources and distribution options for those resources. </a:t>
            </a:r>
          </a:p>
          <a:p>
            <a:r>
              <a:rPr lang="en-US" dirty="0" smtClean="0"/>
              <a:t>Demonstrate an understanding of the concept of credit. </a:t>
            </a:r>
          </a:p>
          <a:p>
            <a:r>
              <a:rPr lang="en-US" dirty="0" smtClean="0"/>
              <a:t>Develop awareness that each person has an identity. </a:t>
            </a:r>
          </a:p>
          <a:p>
            <a:r>
              <a:rPr lang="en-US" dirty="0" smtClean="0"/>
              <a:t>Recognize various ways to save and the reasons individuals decide to save. </a:t>
            </a:r>
          </a:p>
          <a:p>
            <a:r>
              <a:rPr lang="en-US" dirty="0" smtClean="0"/>
              <a:t>Distinguish between appropriate spending choices.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943600" cy="579438"/>
          </a:xfrm>
        </p:spPr>
        <p:txBody>
          <a:bodyPr/>
          <a:lstStyle/>
          <a:p>
            <a:r>
              <a:rPr lang="en-US" dirty="0" smtClean="0"/>
              <a:t> 3-5 Financial Literacy </a:t>
            </a:r>
            <a:endParaRPr lang="en-US" dirty="0"/>
          </a:p>
        </p:txBody>
      </p:sp>
      <p:sp>
        <p:nvSpPr>
          <p:cNvPr id="3" name="Content Placeholder 2"/>
          <p:cNvSpPr>
            <a:spLocks noGrp="1"/>
          </p:cNvSpPr>
          <p:nvPr>
            <p:ph idx="1"/>
          </p:nvPr>
        </p:nvSpPr>
        <p:spPr>
          <a:xfrm>
            <a:off x="0" y="609600"/>
            <a:ext cx="9144000" cy="6248400"/>
          </a:xfrm>
        </p:spPr>
        <p:txBody>
          <a:bodyPr/>
          <a:lstStyle/>
          <a:p>
            <a:r>
              <a:rPr lang="en-US" dirty="0" smtClean="0"/>
              <a:t>Create long and short term goals based on a prioritization of wants and needs. </a:t>
            </a:r>
          </a:p>
          <a:p>
            <a:r>
              <a:rPr lang="en-US" dirty="0" smtClean="0"/>
              <a:t>Recognize how one’s personal career choice and attitude can impact financial planning decisions. </a:t>
            </a:r>
          </a:p>
          <a:p>
            <a:r>
              <a:rPr lang="en-US" dirty="0" smtClean="0"/>
              <a:t>Identify the concept of debt and an individual’s responsibility for that debt. </a:t>
            </a:r>
          </a:p>
          <a:p>
            <a:r>
              <a:rPr lang="en-US" dirty="0" smtClean="0"/>
              <a:t>Recognize common risks to one’s identity and demonstrate the ability to protect that identity. </a:t>
            </a:r>
          </a:p>
          <a:p>
            <a:r>
              <a:rPr lang="en-US" dirty="0" smtClean="0"/>
              <a:t>Determine the importance of saving/investing in relation to future needs. </a:t>
            </a:r>
          </a:p>
          <a:p>
            <a:r>
              <a:rPr lang="en-US" dirty="0" smtClean="0"/>
              <a:t>Recognize that spending choices differ between groups of people and settings.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943600" cy="579438"/>
          </a:xfrm>
        </p:spPr>
        <p:txBody>
          <a:bodyPr/>
          <a:lstStyle/>
          <a:p>
            <a:r>
              <a:rPr lang="en-US" dirty="0" smtClean="0"/>
              <a:t> 6-8 Financial Literacy</a:t>
            </a:r>
            <a:endParaRPr lang="en-US" dirty="0"/>
          </a:p>
        </p:txBody>
      </p:sp>
      <p:sp>
        <p:nvSpPr>
          <p:cNvPr id="3" name="Content Placeholder 2"/>
          <p:cNvSpPr>
            <a:spLocks noGrp="1"/>
          </p:cNvSpPr>
          <p:nvPr>
            <p:ph idx="1"/>
          </p:nvPr>
        </p:nvSpPr>
        <p:spPr>
          <a:xfrm>
            <a:off x="0" y="533400"/>
            <a:ext cx="9144000" cy="5715000"/>
          </a:xfrm>
        </p:spPr>
        <p:txBody>
          <a:bodyPr/>
          <a:lstStyle/>
          <a:p>
            <a:r>
              <a:rPr lang="en-US" dirty="0" smtClean="0"/>
              <a:t>Model the process of financial planning based on personal prioritization of wants and needs. </a:t>
            </a:r>
          </a:p>
          <a:p>
            <a:r>
              <a:rPr lang="en-US" dirty="0" smtClean="0"/>
              <a:t>Create an effective spending plan using informed decision-making skills. </a:t>
            </a:r>
          </a:p>
          <a:p>
            <a:r>
              <a:rPr lang="en-US" dirty="0" smtClean="0"/>
              <a:t>Recognize appropriate uses of credit and its impact on an individual’s financial security. </a:t>
            </a:r>
          </a:p>
          <a:p>
            <a:r>
              <a:rPr lang="en-US" dirty="0" smtClean="0"/>
              <a:t>Evaluate various risks to personal identity and create a plan for ongoing protection. </a:t>
            </a:r>
          </a:p>
          <a:p>
            <a:r>
              <a:rPr lang="en-US" dirty="0" smtClean="0"/>
              <a:t>Evaluate possible options for investing as a means to attain one’s goals. </a:t>
            </a:r>
          </a:p>
          <a:p>
            <a:r>
              <a:rPr lang="en-US" dirty="0" smtClean="0"/>
              <a:t>Demonstrate ethical financial decision making skills and assess how these decisions might impact the broader community.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9-12 Financial Literacy</a:t>
            </a:r>
            <a:endParaRPr lang="en-US" dirty="0"/>
          </a:p>
        </p:txBody>
      </p:sp>
      <p:sp>
        <p:nvSpPr>
          <p:cNvPr id="3" name="Content Placeholder 2"/>
          <p:cNvSpPr>
            <a:spLocks noGrp="1"/>
          </p:cNvSpPr>
          <p:nvPr>
            <p:ph idx="1"/>
          </p:nvPr>
        </p:nvSpPr>
        <p:spPr>
          <a:xfrm>
            <a:off x="0" y="762000"/>
            <a:ext cx="9144000" cy="5486400"/>
          </a:xfrm>
        </p:spPr>
        <p:txBody>
          <a:bodyPr/>
          <a:lstStyle/>
          <a:p>
            <a:r>
              <a:rPr lang="en-US" dirty="0" smtClean="0"/>
              <a:t>Demonstrate financial responsibility and planning skills to achieve financial goals for a lifetime of financial health.</a:t>
            </a:r>
          </a:p>
          <a:p>
            <a:r>
              <a:rPr lang="en-US" dirty="0" smtClean="0"/>
              <a:t>Manage money effectively by developing spending plans and selecting appropriate financial instruments to maintain positive cash flow. </a:t>
            </a:r>
          </a:p>
          <a:p>
            <a:r>
              <a:rPr lang="en-US" dirty="0" smtClean="0"/>
              <a:t>Make informed and responsible decisions about incurring and repaying debt to remain both creditworthy and financially secure.</a:t>
            </a:r>
          </a:p>
          <a:p>
            <a:r>
              <a:rPr lang="en-US" dirty="0" smtClean="0"/>
              <a:t>Evaluate and identify appropriate risk management options, including types of insurance, non-insurance, and identity protection.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9-12 continued</a:t>
            </a:r>
            <a:endParaRPr lang="en-US" dirty="0"/>
          </a:p>
        </p:txBody>
      </p:sp>
      <p:sp>
        <p:nvSpPr>
          <p:cNvPr id="3" name="Content Placeholder 2"/>
          <p:cNvSpPr>
            <a:spLocks noGrp="1"/>
          </p:cNvSpPr>
          <p:nvPr>
            <p:ph idx="1"/>
          </p:nvPr>
        </p:nvSpPr>
        <p:spPr>
          <a:xfrm>
            <a:off x="152400" y="1143000"/>
            <a:ext cx="8686800" cy="5105400"/>
          </a:xfrm>
        </p:spPr>
        <p:txBody>
          <a:bodyPr/>
          <a:lstStyle/>
          <a:p>
            <a:r>
              <a:rPr lang="en-US" dirty="0" smtClean="0"/>
              <a:t>Assess the value, features, and planning processes associated with savings, investing, and asset building, and apply this knowledge to achieve long-term financial security with personal and entrepreneurial goals in a global market. </a:t>
            </a:r>
          </a:p>
          <a:p>
            <a:r>
              <a:rPr lang="en-US" dirty="0" smtClean="0"/>
              <a:t>Understand human, cultural, and societal issues related to financial literacy, and practice legal and ethical behavior.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resources:</a:t>
            </a:r>
            <a:endParaRPr lang="en-US" dirty="0"/>
          </a:p>
        </p:txBody>
      </p:sp>
      <p:sp>
        <p:nvSpPr>
          <p:cNvPr id="3" name="Content Placeholder 2"/>
          <p:cNvSpPr>
            <a:spLocks noGrp="1"/>
          </p:cNvSpPr>
          <p:nvPr>
            <p:ph idx="1"/>
          </p:nvPr>
        </p:nvSpPr>
        <p:spPr>
          <a:xfrm>
            <a:off x="152400" y="1143000"/>
            <a:ext cx="8458200" cy="5105400"/>
          </a:xfrm>
        </p:spPr>
        <p:txBody>
          <a:bodyPr/>
          <a:lstStyle/>
          <a:p>
            <a:r>
              <a:rPr lang="en-US" u="sng" dirty="0" smtClean="0">
                <a:hlinkClick r:id="rId2"/>
              </a:rPr>
              <a:t>www.ihaveaplaniowa.gov</a:t>
            </a:r>
            <a:r>
              <a:rPr lang="en-US" u="sng" dirty="0" smtClean="0"/>
              <a:t> </a:t>
            </a:r>
          </a:p>
          <a:p>
            <a:endParaRPr lang="en-US" u="sng" dirty="0" smtClean="0"/>
          </a:p>
          <a:p>
            <a:endParaRPr lang="en-US" u="sng" dirty="0" smtClean="0"/>
          </a:p>
          <a:p>
            <a:r>
              <a:rPr lang="en-US" dirty="0" smtClean="0">
                <a:hlinkClick r:id="rId3"/>
              </a:rPr>
              <a:t>http://</a:t>
            </a:r>
            <a:r>
              <a:rPr lang="en-US" dirty="0" smtClean="0">
                <a:hlinkClick r:id="rId3"/>
              </a:rPr>
              <a:t>tiny.cc/IFLP</a:t>
            </a:r>
            <a:r>
              <a:rPr lang="en-US" dirty="0" smtClean="0"/>
              <a:t> </a:t>
            </a: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8954"/>
            <a:ext cx="5943600" cy="646331"/>
          </a:xfrm>
        </p:spPr>
        <p:txBody>
          <a:bodyPr/>
          <a:lstStyle/>
          <a:p>
            <a:r>
              <a:rPr lang="en-US" sz="3600" dirty="0" smtClean="0"/>
              <a:t>So today . . . consider</a:t>
            </a:r>
            <a:endParaRPr lang="en-US" sz="3600" dirty="0"/>
          </a:p>
        </p:txBody>
      </p:sp>
      <p:sp>
        <p:nvSpPr>
          <p:cNvPr id="3" name="Content Placeholder 2"/>
          <p:cNvSpPr>
            <a:spLocks noGrp="1"/>
          </p:cNvSpPr>
          <p:nvPr>
            <p:ph idx="1"/>
          </p:nvPr>
        </p:nvSpPr>
        <p:spPr>
          <a:xfrm>
            <a:off x="152400" y="1143000"/>
            <a:ext cx="8534400" cy="5105400"/>
          </a:xfrm>
        </p:spPr>
        <p:txBody>
          <a:bodyPr/>
          <a:lstStyle/>
          <a:p>
            <a:r>
              <a:rPr lang="en-US" sz="3200" dirty="0" smtClean="0"/>
              <a:t>What do you think could do to promote this work for the students in your school?</a:t>
            </a:r>
          </a:p>
          <a:p>
            <a:endParaRPr lang="en-US" sz="3200" dirty="0" smtClean="0"/>
          </a:p>
          <a:p>
            <a:r>
              <a:rPr lang="en-US" sz="3200" dirty="0" smtClean="0"/>
              <a:t>Who can you enlist . . . encourage . . . persuade to help?</a:t>
            </a:r>
          </a:p>
          <a:p>
            <a:pPr>
              <a:buNone/>
            </a:pPr>
            <a:endParaRPr lang="en-US" sz="3200" dirty="0" smtClean="0"/>
          </a:p>
          <a:p>
            <a:r>
              <a:rPr lang="en-US" sz="3200" dirty="0" smtClean="0"/>
              <a:t>What do you need from others?</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90600"/>
            <a:ext cx="6705600" cy="1323439"/>
          </a:xfrm>
        </p:spPr>
        <p:txBody>
          <a:bodyPr/>
          <a:lstStyle/>
          <a:p>
            <a:r>
              <a:rPr lang="en-US" dirty="0" smtClean="0"/>
              <a:t> </a:t>
            </a:r>
            <a:r>
              <a:rPr lang="en-US" sz="4000" dirty="0" smtClean="0"/>
              <a:t>Because whose job is it?</a:t>
            </a:r>
            <a:endParaRPr lang="en-US" sz="4000" dirty="0"/>
          </a:p>
        </p:txBody>
      </p:sp>
      <p:sp>
        <p:nvSpPr>
          <p:cNvPr id="3" name="Content Placeholder 2"/>
          <p:cNvSpPr>
            <a:spLocks noGrp="1"/>
          </p:cNvSpPr>
          <p:nvPr>
            <p:ph idx="1"/>
          </p:nvPr>
        </p:nvSpPr>
        <p:spPr>
          <a:xfrm>
            <a:off x="2133600" y="2514600"/>
            <a:ext cx="5943600" cy="3352800"/>
          </a:xfrm>
        </p:spPr>
        <p:txBody>
          <a:bodyPr/>
          <a:lstStyle/>
          <a:p>
            <a:endParaRPr lang="en-US" dirty="0" smtClean="0"/>
          </a:p>
          <a:p>
            <a:pPr>
              <a:buNone/>
            </a:pPr>
            <a:r>
              <a:rPr lang="en-US" sz="4800" dirty="0" smtClean="0"/>
              <a:t>It’s ours . . . </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idx="1"/>
          </p:nvPr>
        </p:nvSpPr>
        <p:spPr>
          <a:xfrm>
            <a:off x="1219200" y="1676400"/>
            <a:ext cx="5943600" cy="3886200"/>
          </a:xfrm>
        </p:spPr>
        <p:txBody>
          <a:bodyPr/>
          <a:lstStyle/>
          <a:p>
            <a:pPr>
              <a:buNone/>
            </a:pPr>
            <a:r>
              <a:rPr lang="en-US" dirty="0" smtClean="0"/>
              <a:t>Sandra Dop  </a:t>
            </a:r>
          </a:p>
          <a:p>
            <a:pPr>
              <a:buNone/>
            </a:pPr>
            <a:r>
              <a:rPr lang="en-US" dirty="0" smtClean="0">
                <a:hlinkClick r:id="rId2"/>
              </a:rPr>
              <a:t>Sandra.Dop@iowa.gov</a:t>
            </a:r>
            <a:endParaRPr lang="en-US" dirty="0" smtClean="0"/>
          </a:p>
          <a:p>
            <a:endParaRPr lang="en-US" dirty="0" smtClean="0"/>
          </a:p>
          <a:p>
            <a:pPr>
              <a:buNone/>
            </a:pPr>
            <a:r>
              <a:rPr lang="en-US" dirty="0" smtClean="0"/>
              <a:t>Nancy Ankeny</a:t>
            </a:r>
          </a:p>
          <a:p>
            <a:pPr>
              <a:buNone/>
            </a:pPr>
            <a:r>
              <a:rPr lang="en-US" dirty="0" smtClean="0">
                <a:hlinkClick r:id="rId3"/>
              </a:rPr>
              <a:t>Nancy.Ankeny@iowa.gov</a:t>
            </a:r>
            <a:r>
              <a:rPr lang="en-US" dirty="0" smtClean="0"/>
              <a:t>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
      <a:dk1>
        <a:srgbClr val="434343"/>
      </a:dk1>
      <a:lt1>
        <a:srgbClr val="FFFFFF"/>
      </a:lt1>
      <a:dk2>
        <a:srgbClr val="4AA1E0"/>
      </a:dk2>
      <a:lt2>
        <a:srgbClr val="C4C2C2"/>
      </a:lt2>
      <a:accent1>
        <a:srgbClr val="4AA1E0"/>
      </a:accent1>
      <a:accent2>
        <a:srgbClr val="FBEC62"/>
      </a:accent2>
      <a:accent3>
        <a:srgbClr val="FFFFFF"/>
      </a:accent3>
      <a:accent4>
        <a:srgbClr val="383838"/>
      </a:accent4>
      <a:accent5>
        <a:srgbClr val="B1CDED"/>
      </a:accent5>
      <a:accent6>
        <a:srgbClr val="E3D658"/>
      </a:accent6>
      <a:hlink>
        <a:srgbClr val="4AA1E0"/>
      </a:hlink>
      <a:folHlink>
        <a:srgbClr val="8C9EA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Blank Presentation 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6993</TotalTime>
  <Words>817</Words>
  <Application>Microsoft Office PowerPoint</Application>
  <PresentationFormat>On-screen Show (4:3)</PresentationFormat>
  <Paragraphs>116</Paragraphs>
  <Slides>14</Slides>
  <Notes>5</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Blank Presentation</vt:lpstr>
      <vt:lpstr>Slide 1</vt:lpstr>
      <vt:lpstr>       Curriculum</vt:lpstr>
      <vt:lpstr>        Historical Perspective </vt:lpstr>
      <vt:lpstr>Iowa Core Curriculum</vt:lpstr>
      <vt:lpstr>       So . . . Financially Thinking . . . </vt:lpstr>
      <vt:lpstr> K-2  Financial Literacy </vt:lpstr>
      <vt:lpstr> 3-5 Financial Literacy </vt:lpstr>
      <vt:lpstr> 6-8 Financial Literacy</vt:lpstr>
      <vt:lpstr>   9-12 Financial Literacy</vt:lpstr>
      <vt:lpstr>  9-12 continued</vt:lpstr>
      <vt:lpstr>Possible resources:</vt:lpstr>
      <vt:lpstr>So today . . . consider</vt:lpstr>
      <vt:lpstr> Because whose job is it?</vt:lpstr>
      <vt:lpstr>Contact Information</vt:lpstr>
    </vt:vector>
  </TitlesOfParts>
  <Company>State Public Policy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 Robertson</dc:creator>
  <cp:lastModifiedBy>Sandra Dop</cp:lastModifiedBy>
  <cp:revision>168</cp:revision>
  <dcterms:created xsi:type="dcterms:W3CDTF">2008-07-08T21:50:51Z</dcterms:created>
  <dcterms:modified xsi:type="dcterms:W3CDTF">2012-07-10T02:35:27Z</dcterms:modified>
</cp:coreProperties>
</file>